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bin" panose="020B0604020202020204" charset="0"/>
      <p:regular r:id="rId21"/>
    </p:embeddedFont>
    <p:embeddedFont>
      <p:font typeface="Cabin Bold" panose="020B0604020202020204" charset="0"/>
      <p:regular r:id="rId22"/>
    </p:embeddedFont>
    <p:embeddedFont>
      <p:font typeface="Canva Sans" panose="020B0604020202020204" charset="0"/>
      <p:regular r:id="rId23"/>
    </p:embeddedFont>
    <p:embeddedFont>
      <p:font typeface="Muli" panose="020B0604020202020204" charset="0"/>
      <p:regular r:id="rId24"/>
    </p:embeddedFont>
    <p:embeddedFont>
      <p:font typeface="Muli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126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26.png"/><Relationship Id="rId4" Type="http://schemas.openxmlformats.org/officeDocument/2006/relationships/image" Target="../media/image7.sv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27.png"/><Relationship Id="rId4" Type="http://schemas.openxmlformats.org/officeDocument/2006/relationships/image" Target="../media/image7.svg"/><Relationship Id="rId9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31.png"/><Relationship Id="rId4" Type="http://schemas.openxmlformats.org/officeDocument/2006/relationships/image" Target="../media/image7.svg"/><Relationship Id="rId9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34.png"/><Relationship Id="rId4" Type="http://schemas.openxmlformats.org/officeDocument/2006/relationships/image" Target="../media/image7.svg"/><Relationship Id="rId9" Type="http://schemas.openxmlformats.org/officeDocument/2006/relationships/image" Target="../media/image3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slide" Target="slide7.xml"/><Relationship Id="rId5" Type="http://schemas.openxmlformats.org/officeDocument/2006/relationships/image" Target="../media/image12.png"/><Relationship Id="rId10" Type="http://schemas.openxmlformats.org/officeDocument/2006/relationships/slide" Target="slide6.xml"/><Relationship Id="rId4" Type="http://schemas.openxmlformats.org/officeDocument/2006/relationships/image" Target="../media/image11.svg"/><Relationship Id="rId9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2.xml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9.png"/><Relationship Id="rId4" Type="http://schemas.openxmlformats.org/officeDocument/2006/relationships/image" Target="../media/image7.sv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25.png"/><Relationship Id="rId4" Type="http://schemas.openxmlformats.org/officeDocument/2006/relationships/image" Target="../media/image7.sv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315441"/>
            <a:ext cx="9009410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0692016" y="4401714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690344" y="199165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175106" y="1683839"/>
            <a:ext cx="8739799" cy="5254238"/>
            <a:chOff x="0" y="0"/>
            <a:chExt cx="11653065" cy="700565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11653065" cy="6070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931"/>
                </a:lnSpc>
              </a:pPr>
              <a:r>
                <a:rPr lang="en-US" sz="9942" b="1" spc="-149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Kỹ</a:t>
              </a:r>
              <a:r>
                <a:rPr lang="en-US" sz="9942" b="1" spc="-149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9942" b="1" spc="-149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năng</a:t>
              </a:r>
              <a:r>
                <a:rPr lang="en-US" sz="9942" b="1" spc="-149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9942" b="1" spc="-149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khảo</a:t>
              </a:r>
              <a:r>
                <a:rPr lang="en-US" sz="9942" b="1" spc="-149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9942" b="1" spc="-149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sát</a:t>
              </a:r>
              <a:r>
                <a:rPr lang="en-US" sz="9942" b="1" spc="-149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9942" b="1" spc="-149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yêu</a:t>
              </a:r>
              <a:r>
                <a:rPr lang="en-US" sz="9942" b="1" spc="-149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9942" b="1" spc="-149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cầu</a:t>
              </a:r>
              <a:r>
                <a:rPr lang="en-US" sz="9942" b="1" spc="-149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9942" b="1" spc="-149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dự</a:t>
              </a:r>
              <a:r>
                <a:rPr lang="en-US" sz="9942" b="1" spc="-149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9942" b="1" spc="-149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án</a:t>
              </a:r>
              <a:r>
                <a:rPr lang="en-US" sz="9942" b="1" spc="-149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CNTT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428429"/>
              <a:ext cx="11653065" cy="577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70"/>
                </a:lnSpc>
              </a:pPr>
              <a:r>
                <a:rPr lang="en-US" sz="2892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Bước</a:t>
              </a:r>
              <a:r>
                <a:rPr lang="en-US" sz="2892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892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đệm</a:t>
              </a:r>
              <a:r>
                <a:rPr lang="en-US" sz="2892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892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quan</a:t>
              </a:r>
              <a:r>
                <a:rPr lang="en-US" sz="2892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892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trọng</a:t>
              </a:r>
              <a:r>
                <a:rPr lang="en-US" sz="2892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892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quyết</a:t>
              </a:r>
              <a:r>
                <a:rPr lang="en-US" sz="2892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892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định</a:t>
              </a:r>
              <a:r>
                <a:rPr lang="en-US" sz="2892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892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sự</a:t>
              </a:r>
              <a:r>
                <a:rPr lang="en-US" sz="2892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892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thành</a:t>
              </a:r>
              <a:r>
                <a:rPr lang="en-US" sz="2892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892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bại</a:t>
              </a:r>
              <a:r>
                <a:rPr lang="en-US" sz="2892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892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sz="2892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892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dự</a:t>
              </a:r>
              <a:r>
                <a:rPr lang="en-US" sz="2892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892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án</a:t>
              </a:r>
              <a:endParaRPr lang="en-US" sz="2892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05495" y="7843650"/>
            <a:ext cx="9914905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 err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Người</a:t>
            </a:r>
            <a:r>
              <a:rPr lang="en-US" sz="2999" b="1" dirty="0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999" b="1" dirty="0" err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trình</a:t>
            </a:r>
            <a:r>
              <a:rPr lang="en-US" sz="2999" b="1" dirty="0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999" b="1" dirty="0" err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bày</a:t>
            </a:r>
            <a:r>
              <a:rPr lang="en-US" sz="2999" b="1" dirty="0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: Nguyễn </a:t>
            </a:r>
            <a:r>
              <a:rPr lang="en-US" sz="2999" b="1" dirty="0" err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Tất</a:t>
            </a:r>
            <a:r>
              <a:rPr lang="en-US" sz="2999" b="1" dirty="0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 Lê Huy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Môn </a:t>
            </a:r>
            <a:r>
              <a:rPr lang="en-US" sz="2999" b="1" dirty="0" err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học</a:t>
            </a:r>
            <a:r>
              <a:rPr lang="en-US" sz="2999" b="1" dirty="0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: Quản </a:t>
            </a:r>
            <a:r>
              <a:rPr lang="en-US" sz="2999" b="1" dirty="0" err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trị</a:t>
            </a:r>
            <a:r>
              <a:rPr lang="en-US" sz="2999" b="1" dirty="0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999" b="1" dirty="0" err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dự</a:t>
            </a:r>
            <a:r>
              <a:rPr lang="en-US" sz="2999" b="1" dirty="0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999" b="1" dirty="0" err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án</a:t>
            </a:r>
            <a:r>
              <a:rPr lang="en-US" sz="2999" b="1" dirty="0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 CNTT - </a:t>
            </a:r>
            <a:r>
              <a:rPr lang="en-US" sz="2999" b="1" dirty="0" err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Giảng</a:t>
            </a:r>
            <a:r>
              <a:rPr lang="en-US" sz="2999" b="1" dirty="0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 Viên: Lê Đức Trung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45245" cy="1906519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20362" y="2915205"/>
            <a:ext cx="6938938" cy="5768744"/>
            <a:chOff x="0" y="0"/>
            <a:chExt cx="2531343" cy="2104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31343" cy="2104453"/>
            </a:xfrm>
            <a:custGeom>
              <a:avLst/>
              <a:gdLst/>
              <a:ahLst/>
              <a:cxnLst/>
              <a:rect l="l" t="t" r="r" b="b"/>
              <a:pathLst>
                <a:path w="2531343" h="2104453">
                  <a:moveTo>
                    <a:pt x="0" y="0"/>
                  </a:moveTo>
                  <a:lnTo>
                    <a:pt x="2531343" y="0"/>
                  </a:lnTo>
                  <a:lnTo>
                    <a:pt x="2531343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5970" y="2894432"/>
            <a:ext cx="8672837" cy="5985856"/>
            <a:chOff x="0" y="0"/>
            <a:chExt cx="3049118" cy="21044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118" cy="2104453"/>
            </a:xfrm>
            <a:custGeom>
              <a:avLst/>
              <a:gdLst/>
              <a:ahLst/>
              <a:cxnLst/>
              <a:rect l="l" t="t" r="r" b="b"/>
              <a:pathLst>
                <a:path w="3049118" h="2104453">
                  <a:moveTo>
                    <a:pt x="0" y="0"/>
                  </a:moveTo>
                  <a:lnTo>
                    <a:pt x="3049118" y="0"/>
                  </a:lnTo>
                  <a:lnTo>
                    <a:pt x="3049118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rot="-203414">
            <a:off x="16137868" y="4585735"/>
            <a:ext cx="417336" cy="598331"/>
          </a:xfrm>
          <a:custGeom>
            <a:avLst/>
            <a:gdLst/>
            <a:ahLst/>
            <a:cxnLst/>
            <a:rect l="l" t="t" r="r" b="b"/>
            <a:pathLst>
              <a:path w="417336" h="598331">
                <a:moveTo>
                  <a:pt x="0" y="0"/>
                </a:moveTo>
                <a:lnTo>
                  <a:pt x="417336" y="0"/>
                </a:lnTo>
                <a:lnTo>
                  <a:pt x="417336" y="598330"/>
                </a:lnTo>
                <a:lnTo>
                  <a:pt x="0" y="598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923497"/>
            <a:ext cx="160042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63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Khó</a:t>
            </a:r>
            <a:r>
              <a:rPr lang="en-US" sz="63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63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khăn</a:t>
            </a:r>
            <a:r>
              <a:rPr lang="en-US" sz="63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2 - Ma </a:t>
            </a:r>
            <a:r>
              <a:rPr lang="en-US" sz="63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trận</a:t>
            </a:r>
            <a:r>
              <a:rPr lang="en-US" sz="63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63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Dữ</a:t>
            </a:r>
            <a:r>
              <a:rPr lang="en-US" sz="63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63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liệu</a:t>
            </a:r>
            <a:r>
              <a:rPr lang="en-US" sz="63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&amp; </a:t>
            </a:r>
            <a:r>
              <a:rPr lang="en-US" sz="63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Ngôn</a:t>
            </a:r>
            <a:r>
              <a:rPr lang="en-US" sz="63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63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ngữ</a:t>
            </a:r>
            <a:endParaRPr lang="en-US" sz="6300" b="1" dirty="0">
              <a:solidFill>
                <a:srgbClr val="003EA8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203414">
            <a:off x="11489227" y="4583034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5"/>
                </a:lnTo>
                <a:lnTo>
                  <a:pt x="0" y="461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895970" y="9044945"/>
            <a:ext cx="3539104" cy="617207"/>
            <a:chOff x="0" y="0"/>
            <a:chExt cx="4718805" cy="82294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1075" cy="225159"/>
              </a:xfrm>
              <a:custGeom>
                <a:avLst/>
                <a:gdLst/>
                <a:ahLst/>
                <a:cxnLst/>
                <a:rect l="l" t="t" r="r" b="b"/>
                <a:pathLst>
                  <a:path w="1291075" h="225159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07158" y="226475"/>
              <a:ext cx="4104490" cy="408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4"/>
                </a:lnSpc>
              </a:pPr>
              <a:r>
                <a:rPr lang="en-US" sz="1824" u="sng">
                  <a:solidFill>
                    <a:srgbClr val="003EA8"/>
                  </a:solidFill>
                  <a:latin typeface="Cabin"/>
                  <a:ea typeface="Cabin"/>
                  <a:cs typeface="Cabin"/>
                  <a:sym typeface="Cabin"/>
                  <a:hlinkClick r:id="rId7" action="ppaction://hlinksldjump"/>
                </a:rPr>
                <a:t>Quay lại Trang Chương trình</a:t>
              </a:r>
            </a:p>
          </p:txBody>
        </p:sp>
      </p:grpSp>
      <p:sp>
        <p:nvSpPr>
          <p:cNvPr id="21" name="Freeform 21"/>
          <p:cNvSpPr/>
          <p:nvPr/>
        </p:nvSpPr>
        <p:spPr>
          <a:xfrm rot="-278358">
            <a:off x="12629574" y="8335327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0320362" y="3076601"/>
            <a:ext cx="6824783" cy="5445952"/>
          </a:xfrm>
          <a:custGeom>
            <a:avLst/>
            <a:gdLst/>
            <a:ahLst/>
            <a:cxnLst/>
            <a:rect l="l" t="t" r="r" b="b"/>
            <a:pathLst>
              <a:path w="6824783" h="5445952">
                <a:moveTo>
                  <a:pt x="0" y="0"/>
                </a:moveTo>
                <a:lnTo>
                  <a:pt x="6824784" y="0"/>
                </a:lnTo>
                <a:lnTo>
                  <a:pt x="6824784" y="5445952"/>
                </a:lnTo>
                <a:lnTo>
                  <a:pt x="0" y="54459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040935" y="3520582"/>
            <a:ext cx="8527872" cy="4733556"/>
            <a:chOff x="0" y="0"/>
            <a:chExt cx="11370496" cy="631140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4582745"/>
              <a:ext cx="11370496" cy="1728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2478" lvl="1" indent="-286239" algn="l">
                <a:lnSpc>
                  <a:spcPts val="3447"/>
                </a:lnSpc>
                <a:buFont typeface="Arial"/>
                <a:buChar char="•"/>
              </a:pPr>
              <a:r>
                <a:rPr lang="en-US" sz="265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Khách hàng mô tả vấn đề theo góc nhìn Phi kỹ thuật.</a:t>
              </a:r>
            </a:p>
            <a:p>
              <a:pPr marL="572478" lvl="1" indent="-286239" algn="l">
                <a:lnSpc>
                  <a:spcPts val="3447"/>
                </a:lnSpc>
                <a:buFont typeface="Arial"/>
                <a:buChar char="•"/>
              </a:pPr>
              <a:r>
                <a:rPr lang="en-US" sz="265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Ví dụ: "Làm cho chị cái nút nó 'thông minh' lên xíu" (Thông minh là thế nào?)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3412099"/>
              <a:ext cx="11370496" cy="885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83"/>
                </a:lnSpc>
              </a:pPr>
              <a:r>
                <a:rPr lang="en-US" sz="4218" b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Vấn đề ngôn ngữ: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59451"/>
              <a:ext cx="11370496" cy="1793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5814" lvl="1" indent="-297907" algn="l">
                <a:lnSpc>
                  <a:spcPts val="3587"/>
                </a:lnSpc>
                <a:buFont typeface="Arial"/>
                <a:buChar char="•"/>
              </a:pPr>
              <a:r>
                <a:rPr lang="en-US" sz="2759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Quá nhiều dữ liệu mới, rời rạc, chưa chuẩn hóa.</a:t>
              </a:r>
            </a:p>
            <a:p>
              <a:pPr marL="595814" lvl="1" indent="-297907" algn="l">
                <a:lnSpc>
                  <a:spcPts val="3587"/>
                </a:lnSpc>
                <a:buFont typeface="Arial"/>
                <a:buChar char="•"/>
              </a:pPr>
              <a:r>
                <a:rPr lang="en-US" sz="2759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Dữ liệu thủ công (sổ sách viết tay) khó chuyển đổi sang số.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1370496" cy="921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24"/>
                </a:lnSpc>
              </a:pPr>
              <a:r>
                <a:rPr lang="en-US" sz="4326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Vấn</a:t>
              </a:r>
              <a:r>
                <a:rPr lang="en-US" sz="4326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326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đề</a:t>
              </a:r>
              <a:r>
                <a:rPr lang="en-US" sz="4326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326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dữ</a:t>
              </a:r>
              <a:r>
                <a:rPr lang="en-US" sz="4326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326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liệu</a:t>
              </a:r>
              <a:r>
                <a:rPr lang="en-US" sz="4326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: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45245" cy="1906519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20362" y="2915205"/>
            <a:ext cx="6938938" cy="5768744"/>
            <a:chOff x="0" y="0"/>
            <a:chExt cx="2531343" cy="2104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31343" cy="2104453"/>
            </a:xfrm>
            <a:custGeom>
              <a:avLst/>
              <a:gdLst/>
              <a:ahLst/>
              <a:cxnLst/>
              <a:rect l="l" t="t" r="r" b="b"/>
              <a:pathLst>
                <a:path w="2531343" h="2104453">
                  <a:moveTo>
                    <a:pt x="0" y="0"/>
                  </a:moveTo>
                  <a:lnTo>
                    <a:pt x="2531343" y="0"/>
                  </a:lnTo>
                  <a:lnTo>
                    <a:pt x="2531343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5970" y="2894432"/>
            <a:ext cx="8672837" cy="5985856"/>
            <a:chOff x="0" y="0"/>
            <a:chExt cx="3049118" cy="21044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118" cy="2104453"/>
            </a:xfrm>
            <a:custGeom>
              <a:avLst/>
              <a:gdLst/>
              <a:ahLst/>
              <a:cxnLst/>
              <a:rect l="l" t="t" r="r" b="b"/>
              <a:pathLst>
                <a:path w="3049118" h="2104453">
                  <a:moveTo>
                    <a:pt x="0" y="0"/>
                  </a:moveTo>
                  <a:lnTo>
                    <a:pt x="3049118" y="0"/>
                  </a:lnTo>
                  <a:lnTo>
                    <a:pt x="3049118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rot="-203414">
            <a:off x="16137868" y="4585735"/>
            <a:ext cx="417336" cy="598331"/>
          </a:xfrm>
          <a:custGeom>
            <a:avLst/>
            <a:gdLst/>
            <a:ahLst/>
            <a:cxnLst/>
            <a:rect l="l" t="t" r="r" b="b"/>
            <a:pathLst>
              <a:path w="417336" h="598331">
                <a:moveTo>
                  <a:pt x="0" y="0"/>
                </a:moveTo>
                <a:lnTo>
                  <a:pt x="417336" y="0"/>
                </a:lnTo>
                <a:lnTo>
                  <a:pt x="417336" y="598330"/>
                </a:lnTo>
                <a:lnTo>
                  <a:pt x="0" y="598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923497"/>
            <a:ext cx="16583133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63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Khó</a:t>
            </a:r>
            <a:r>
              <a:rPr lang="en-US" sz="63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63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khăn</a:t>
            </a:r>
            <a:r>
              <a:rPr lang="en-US" sz="63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3 - Văn </a:t>
            </a:r>
            <a:r>
              <a:rPr lang="en-US" sz="63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hóa</a:t>
            </a:r>
            <a:r>
              <a:rPr lang="en-US" sz="63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&amp; </a:t>
            </a:r>
            <a:r>
              <a:rPr lang="en-US" sz="63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Thói</a:t>
            </a:r>
            <a:r>
              <a:rPr lang="en-US" sz="63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63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quen</a:t>
            </a:r>
            <a:endParaRPr lang="en-US" sz="6300" b="1" dirty="0">
              <a:solidFill>
                <a:srgbClr val="003EA8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203414">
            <a:off x="11489227" y="4583034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5"/>
                </a:lnTo>
                <a:lnTo>
                  <a:pt x="0" y="461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895970" y="9044945"/>
            <a:ext cx="3539104" cy="617207"/>
            <a:chOff x="0" y="0"/>
            <a:chExt cx="4718805" cy="82294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1075" cy="225159"/>
              </a:xfrm>
              <a:custGeom>
                <a:avLst/>
                <a:gdLst/>
                <a:ahLst/>
                <a:cxnLst/>
                <a:rect l="l" t="t" r="r" b="b"/>
                <a:pathLst>
                  <a:path w="1291075" h="225159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07158" y="226475"/>
              <a:ext cx="4104490" cy="408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4"/>
                </a:lnSpc>
              </a:pPr>
              <a:r>
                <a:rPr lang="en-US" sz="1824" u="sng">
                  <a:solidFill>
                    <a:srgbClr val="003EA8"/>
                  </a:solidFill>
                  <a:latin typeface="Cabin"/>
                  <a:ea typeface="Cabin"/>
                  <a:cs typeface="Cabin"/>
                  <a:sym typeface="Cabin"/>
                  <a:hlinkClick r:id="rId7" action="ppaction://hlinksldjump"/>
                </a:rPr>
                <a:t>Quay lại Trang Chương trình</a:t>
              </a:r>
            </a:p>
          </p:txBody>
        </p:sp>
      </p:grpSp>
      <p:sp>
        <p:nvSpPr>
          <p:cNvPr id="21" name="Freeform 21"/>
          <p:cNvSpPr/>
          <p:nvPr/>
        </p:nvSpPr>
        <p:spPr>
          <a:xfrm rot="-278358">
            <a:off x="12629574" y="8335327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0320362" y="3503310"/>
            <a:ext cx="6596100" cy="4592535"/>
          </a:xfrm>
          <a:custGeom>
            <a:avLst/>
            <a:gdLst/>
            <a:ahLst/>
            <a:cxnLst/>
            <a:rect l="l" t="t" r="r" b="b"/>
            <a:pathLst>
              <a:path w="6596100" h="4592535">
                <a:moveTo>
                  <a:pt x="0" y="0"/>
                </a:moveTo>
                <a:lnTo>
                  <a:pt x="6596100" y="0"/>
                </a:lnTo>
                <a:lnTo>
                  <a:pt x="6596100" y="4592534"/>
                </a:lnTo>
                <a:lnTo>
                  <a:pt x="0" y="45925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040935" y="3520582"/>
            <a:ext cx="8527872" cy="4750294"/>
            <a:chOff x="0" y="0"/>
            <a:chExt cx="11370496" cy="633372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5186725"/>
              <a:ext cx="11370496" cy="1147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2478" lvl="1" indent="-286239" algn="l">
                <a:lnSpc>
                  <a:spcPts val="3447"/>
                </a:lnSpc>
                <a:buFont typeface="Arial"/>
                <a:buChar char="•"/>
              </a:pPr>
              <a:r>
                <a:rPr lang="en-US" sz="265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Phần mềm làm xong bị nhân viên tẩy chay, không nhập liệu.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4016079"/>
              <a:ext cx="11370496" cy="885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83"/>
                </a:lnSpc>
              </a:pPr>
              <a:r>
                <a:rPr lang="en-US" sz="4218" b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Rủi ro: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59451"/>
              <a:ext cx="11370496" cy="2397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5814" lvl="1" indent="-297907" algn="l">
                <a:lnSpc>
                  <a:spcPts val="3587"/>
                </a:lnSpc>
                <a:buFont typeface="Arial"/>
                <a:buChar char="•"/>
              </a:pPr>
              <a:r>
                <a:rPr lang="en-US" sz="2759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Nhân viên ngại thay đổi, sợ phần mềm mới làm mất việc hoặc phức tạp hóa.</a:t>
              </a:r>
            </a:p>
            <a:p>
              <a:pPr marL="595814" lvl="1" indent="-297907" algn="l">
                <a:lnSpc>
                  <a:spcPts val="3587"/>
                </a:lnSpc>
                <a:buFont typeface="Arial"/>
                <a:buChar char="•"/>
              </a:pPr>
              <a:r>
                <a:rPr lang="en-US" sz="2759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Thói quen làm việc "xuề xòa", nhanh chóng của thủ công &gt;&lt; Sự chặt chẽ, cứng nhắc của phần mềm.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1370496" cy="921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24"/>
                </a:lnSpc>
              </a:pPr>
              <a:r>
                <a:rPr lang="en-US" sz="4326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Sức</a:t>
              </a:r>
              <a:r>
                <a:rPr lang="en-US" sz="4326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ì </a:t>
              </a:r>
              <a:r>
                <a:rPr lang="en-US" sz="4326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của</a:t>
              </a:r>
              <a:r>
                <a:rPr lang="en-US" sz="4326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con </a:t>
              </a:r>
              <a:r>
                <a:rPr lang="en-US" sz="4326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người</a:t>
              </a:r>
              <a:r>
                <a:rPr lang="en-US" sz="4326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: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21851" y="1010648"/>
            <a:ext cx="14644298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80"/>
              </a:lnSpc>
              <a:spcBef>
                <a:spcPct val="0"/>
              </a:spcBef>
            </a:pPr>
            <a:r>
              <a:rPr lang="en-US" sz="79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PHẦN 4: KỸ NĂNG &amp; THỰC TẾ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05048" y="2790114"/>
            <a:ext cx="14823510" cy="7159690"/>
            <a:chOff x="0" y="0"/>
            <a:chExt cx="4364076" cy="21078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64076" cy="2107829"/>
            </a:xfrm>
            <a:custGeom>
              <a:avLst/>
              <a:gdLst/>
              <a:ahLst/>
              <a:cxnLst/>
              <a:rect l="l" t="t" r="r" b="b"/>
              <a:pathLst>
                <a:path w="4364076" h="2107829">
                  <a:moveTo>
                    <a:pt x="0" y="0"/>
                  </a:moveTo>
                  <a:lnTo>
                    <a:pt x="4364076" y="0"/>
                  </a:lnTo>
                  <a:lnTo>
                    <a:pt x="4364076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3783214" y="2952005"/>
            <a:ext cx="10929504" cy="6835908"/>
          </a:xfrm>
          <a:custGeom>
            <a:avLst/>
            <a:gdLst/>
            <a:ahLst/>
            <a:cxnLst/>
            <a:rect l="l" t="t" r="r" b="b"/>
            <a:pathLst>
              <a:path w="10929504" h="6835908">
                <a:moveTo>
                  <a:pt x="0" y="0"/>
                </a:moveTo>
                <a:lnTo>
                  <a:pt x="10929503" y="0"/>
                </a:lnTo>
                <a:lnTo>
                  <a:pt x="10929503" y="6835908"/>
                </a:lnTo>
                <a:lnTo>
                  <a:pt x="0" y="6835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73460" y="3029492"/>
            <a:ext cx="9402777" cy="6489650"/>
            <a:chOff x="0" y="0"/>
            <a:chExt cx="3049118" cy="21044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49118" cy="2104453"/>
            </a:xfrm>
            <a:custGeom>
              <a:avLst/>
              <a:gdLst/>
              <a:ahLst/>
              <a:cxnLst/>
              <a:rect l="l" t="t" r="r" b="b"/>
              <a:pathLst>
                <a:path w="3049118" h="2104453">
                  <a:moveTo>
                    <a:pt x="0" y="0"/>
                  </a:moveTo>
                  <a:lnTo>
                    <a:pt x="3049118" y="0"/>
                  </a:lnTo>
                  <a:lnTo>
                    <a:pt x="3049118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0636398" y="3469564"/>
            <a:ext cx="6983063" cy="5609506"/>
          </a:xfrm>
          <a:custGeom>
            <a:avLst/>
            <a:gdLst/>
            <a:ahLst/>
            <a:cxnLst/>
            <a:rect l="l" t="t" r="r" b="b"/>
            <a:pathLst>
              <a:path w="6983063" h="5609506">
                <a:moveTo>
                  <a:pt x="0" y="0"/>
                </a:moveTo>
                <a:lnTo>
                  <a:pt x="6983063" y="0"/>
                </a:lnTo>
                <a:lnTo>
                  <a:pt x="6983063" y="5609506"/>
                </a:lnTo>
                <a:lnTo>
                  <a:pt x="0" y="5609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05" t="-8065" r="-23382" b="-762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115476" y="3481945"/>
            <a:ext cx="8918746" cy="5094971"/>
            <a:chOff x="0" y="0"/>
            <a:chExt cx="11891661" cy="6793294"/>
          </a:xfrm>
        </p:grpSpPr>
        <p:sp>
          <p:nvSpPr>
            <p:cNvPr id="9" name="TextBox 9"/>
            <p:cNvSpPr txBox="1"/>
            <p:nvPr/>
          </p:nvSpPr>
          <p:spPr>
            <a:xfrm>
              <a:off x="0" y="5066568"/>
              <a:ext cx="11891661" cy="1726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826" lvl="1" indent="-285913" algn="l">
                <a:lnSpc>
                  <a:spcPts val="3443"/>
                </a:lnSpc>
                <a:buFont typeface="Arial"/>
                <a:buChar char="•"/>
              </a:pPr>
              <a:r>
                <a:rPr lang="en-US" sz="2648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Áp dụng song song 2 hệ thống (Thủ công &amp; Phần mềm) trong thời gian đầu.</a:t>
              </a:r>
            </a:p>
            <a:p>
              <a:pPr marL="571826" lvl="1" indent="-285913" algn="l">
                <a:lnSpc>
                  <a:spcPts val="3443"/>
                </a:lnSpc>
                <a:buFont typeface="Arial"/>
                <a:buChar char="•"/>
              </a:pPr>
              <a:r>
                <a:rPr lang="en-US" sz="2648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Đối sánh dữ liệu để tìm ra sai lệch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897245"/>
              <a:ext cx="11891661" cy="884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77"/>
                </a:lnSpc>
              </a:pPr>
              <a:r>
                <a:rPr lang="en-US" sz="4213" b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Chiến thuật: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31223"/>
              <a:ext cx="11891661" cy="2307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826" lvl="1" indent="-285913" algn="l">
                <a:lnSpc>
                  <a:spcPts val="3443"/>
                </a:lnSpc>
                <a:buFont typeface="Arial"/>
                <a:buChar char="•"/>
              </a:pPr>
              <a:r>
                <a:rPr lang="en-US" sz="2648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Trước (Thủ công): Nhanh, linh hoạt nhưng khó kiểm soát, khó mở rộng.</a:t>
              </a:r>
            </a:p>
            <a:p>
              <a:pPr marL="571826" lvl="1" indent="-285913" algn="l">
                <a:lnSpc>
                  <a:spcPts val="3443"/>
                </a:lnSpc>
                <a:buFont typeface="Arial"/>
                <a:buChar char="•"/>
              </a:pPr>
              <a:r>
                <a:rPr lang="en-US" sz="2648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Sau (Phần mềm): Chặt chẽ, dễ kiểm soát nhưng tốn thời gian nhập liệu, đào tạo.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891661" cy="884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77"/>
                </a:lnSpc>
              </a:pPr>
              <a:r>
                <a:rPr lang="en-US" sz="4213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So </a:t>
              </a:r>
              <a:r>
                <a:rPr lang="en-US" sz="4213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sánh</a:t>
              </a:r>
              <a:r>
                <a:rPr lang="en-US" sz="4213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213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Trước</a:t>
              </a:r>
              <a:r>
                <a:rPr lang="en-US" sz="4213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&amp; Sau tin </a:t>
              </a:r>
              <a:r>
                <a:rPr lang="en-US" sz="4213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học</a:t>
              </a:r>
              <a:r>
                <a:rPr lang="en-US" sz="4213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213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hóa</a:t>
              </a:r>
              <a:r>
                <a:rPr lang="en-US" sz="4213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: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57064" y="1010648"/>
            <a:ext cx="15657249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80"/>
              </a:lnSpc>
              <a:spcBef>
                <a:spcPct val="0"/>
              </a:spcBef>
            </a:pPr>
            <a:r>
              <a:rPr lang="en-US" sz="79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Nghệ</a:t>
            </a:r>
            <a:r>
              <a:rPr lang="en-US" sz="79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79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thuật</a:t>
            </a:r>
            <a:r>
              <a:rPr lang="en-US" sz="79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Quan </a:t>
            </a:r>
            <a:r>
              <a:rPr lang="en-US" sz="79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sát</a:t>
            </a:r>
            <a:r>
              <a:rPr lang="en-US" sz="79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&amp; </a:t>
            </a:r>
            <a:r>
              <a:rPr lang="en-US" sz="79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Đối</a:t>
            </a:r>
            <a:r>
              <a:rPr lang="en-US" sz="79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79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sánh</a:t>
            </a:r>
            <a:endParaRPr lang="en-US" sz="7900" b="1" dirty="0">
              <a:solidFill>
                <a:srgbClr val="003EA8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45769" y="3469564"/>
            <a:ext cx="9962348" cy="5134833"/>
            <a:chOff x="0" y="0"/>
            <a:chExt cx="3049118" cy="15715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49118" cy="1571588"/>
            </a:xfrm>
            <a:custGeom>
              <a:avLst/>
              <a:gdLst/>
              <a:ahLst/>
              <a:cxnLst/>
              <a:rect l="l" t="t" r="r" b="b"/>
              <a:pathLst>
                <a:path w="3049118" h="1571588">
                  <a:moveTo>
                    <a:pt x="0" y="0"/>
                  </a:moveTo>
                  <a:lnTo>
                    <a:pt x="3049118" y="0"/>
                  </a:lnTo>
                  <a:lnTo>
                    <a:pt x="3049118" y="1571588"/>
                  </a:lnTo>
                  <a:lnTo>
                    <a:pt x="0" y="15715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0408117" y="3469564"/>
            <a:ext cx="7702249" cy="5134833"/>
          </a:xfrm>
          <a:custGeom>
            <a:avLst/>
            <a:gdLst/>
            <a:ahLst/>
            <a:cxnLst/>
            <a:rect l="l" t="t" r="r" b="b"/>
            <a:pathLst>
              <a:path w="7702249" h="5134833">
                <a:moveTo>
                  <a:pt x="0" y="0"/>
                </a:moveTo>
                <a:lnTo>
                  <a:pt x="7702249" y="0"/>
                </a:lnTo>
                <a:lnTo>
                  <a:pt x="7702249" y="5134833"/>
                </a:lnTo>
                <a:lnTo>
                  <a:pt x="0" y="5134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73979" y="3781995"/>
            <a:ext cx="9705929" cy="4504031"/>
            <a:chOff x="0" y="0"/>
            <a:chExt cx="12941239" cy="6005374"/>
          </a:xfrm>
        </p:grpSpPr>
        <p:sp>
          <p:nvSpPr>
            <p:cNvPr id="9" name="TextBox 9"/>
            <p:cNvSpPr txBox="1"/>
            <p:nvPr/>
          </p:nvSpPr>
          <p:spPr>
            <a:xfrm>
              <a:off x="0" y="2231926"/>
              <a:ext cx="12941239" cy="3773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2296" lvl="1" indent="-311148" algn="l">
                <a:lnSpc>
                  <a:spcPts val="3747"/>
                </a:lnSpc>
                <a:buFont typeface="Arial"/>
                <a:buChar char="•"/>
              </a:pPr>
              <a:r>
                <a:rPr lang="en-US" sz="2882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Sai lầm: Đội khảo sát chỉ ngồi phòng lạnh nghe sếp báo cáo "Quy trình rất chuẩn".</a:t>
              </a:r>
            </a:p>
            <a:p>
              <a:pPr marL="622296" lvl="1" indent="-311148" algn="l">
                <a:lnSpc>
                  <a:spcPts val="3747"/>
                </a:lnSpc>
                <a:buFont typeface="Arial"/>
                <a:buChar char="•"/>
              </a:pPr>
              <a:r>
                <a:rPr lang="en-US" sz="2882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Thực tế: Công nhân tay dính dầu máy, không thể dùng chuột máy tính. Quy trình thực tế bị cắt bớt để kịp tiến độ.</a:t>
              </a:r>
            </a:p>
            <a:p>
              <a:pPr marL="622296" lvl="1" indent="-311148" algn="l">
                <a:lnSpc>
                  <a:spcPts val="3747"/>
                </a:lnSpc>
                <a:buFont typeface="Arial"/>
                <a:buChar char="•"/>
              </a:pPr>
              <a:r>
                <a:rPr lang="en-US" sz="2882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Bài học: Phải đi thực tế (Go to Gemba), quan sát người trực tiếp sử dụng hệ thống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941239" cy="1957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61"/>
                </a:lnSpc>
              </a:pPr>
              <a:r>
                <a:rPr lang="en-US" sz="4585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Tình</a:t>
              </a:r>
              <a:r>
                <a:rPr lang="en-US" sz="4585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585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huống</a:t>
              </a:r>
              <a:r>
                <a:rPr lang="en-US" sz="4585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: </a:t>
              </a:r>
              <a:r>
                <a:rPr lang="en-US" sz="4585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Dự</a:t>
              </a:r>
              <a:r>
                <a:rPr lang="en-US" sz="4585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585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án</a:t>
              </a:r>
              <a:r>
                <a:rPr lang="en-US" sz="4585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585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quản</a:t>
              </a:r>
              <a:r>
                <a:rPr lang="en-US" sz="4585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585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lý</a:t>
              </a:r>
              <a:r>
                <a:rPr lang="en-US" sz="4585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585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kho</a:t>
              </a:r>
              <a:r>
                <a:rPr lang="en-US" sz="4585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585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cho</a:t>
              </a:r>
              <a:r>
                <a:rPr lang="en-US" sz="4585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585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công</a:t>
              </a:r>
              <a:r>
                <a:rPr lang="en-US" sz="4585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ty May </a:t>
              </a:r>
              <a:r>
                <a:rPr lang="en-US" sz="4585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mặc</a:t>
              </a:r>
              <a:r>
                <a:rPr lang="en-US" sz="4585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79574" y="1025807"/>
            <a:ext cx="15634739" cy="1169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40"/>
              </a:lnSpc>
              <a:spcBef>
                <a:spcPct val="0"/>
              </a:spcBef>
            </a:pPr>
            <a:r>
              <a:rPr lang="en-US" sz="77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Case Study (</a:t>
            </a:r>
            <a:r>
              <a:rPr lang="en-US" sz="77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Tình</a:t>
            </a:r>
            <a:r>
              <a:rPr lang="en-US" sz="77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77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huống</a:t>
            </a:r>
            <a:r>
              <a:rPr lang="en-US" sz="77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77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giả</a:t>
            </a:r>
            <a:r>
              <a:rPr lang="en-US" sz="77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77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định</a:t>
            </a:r>
            <a:r>
              <a:rPr lang="en-US" sz="77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)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3029492"/>
            <a:ext cx="9402777" cy="6489650"/>
            <a:chOff x="0" y="0"/>
            <a:chExt cx="3049118" cy="21044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49118" cy="2104453"/>
            </a:xfrm>
            <a:custGeom>
              <a:avLst/>
              <a:gdLst/>
              <a:ahLst/>
              <a:cxnLst/>
              <a:rect l="l" t="t" r="r" b="b"/>
              <a:pathLst>
                <a:path w="3049118" h="2104453">
                  <a:moveTo>
                    <a:pt x="0" y="0"/>
                  </a:moveTo>
                  <a:lnTo>
                    <a:pt x="3049118" y="0"/>
                  </a:lnTo>
                  <a:lnTo>
                    <a:pt x="3049118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0769650" y="3029492"/>
            <a:ext cx="6489650" cy="6489650"/>
          </a:xfrm>
          <a:custGeom>
            <a:avLst/>
            <a:gdLst/>
            <a:ahLst/>
            <a:cxnLst/>
            <a:rect l="l" t="t" r="r" b="b"/>
            <a:pathLst>
              <a:path w="6489650" h="6489650">
                <a:moveTo>
                  <a:pt x="0" y="0"/>
                </a:moveTo>
                <a:lnTo>
                  <a:pt x="6489650" y="0"/>
                </a:lnTo>
                <a:lnTo>
                  <a:pt x="6489650" y="6489650"/>
                </a:lnTo>
                <a:lnTo>
                  <a:pt x="0" y="6489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270716" y="3692430"/>
            <a:ext cx="8918746" cy="5163773"/>
            <a:chOff x="0" y="0"/>
            <a:chExt cx="11891661" cy="6885031"/>
          </a:xfrm>
        </p:grpSpPr>
        <p:sp>
          <p:nvSpPr>
            <p:cNvPr id="9" name="TextBox 9"/>
            <p:cNvSpPr txBox="1"/>
            <p:nvPr/>
          </p:nvSpPr>
          <p:spPr>
            <a:xfrm>
              <a:off x="0" y="5739305"/>
              <a:ext cx="11891661" cy="1145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826" lvl="1" indent="-285913" algn="l">
                <a:lnSpc>
                  <a:spcPts val="3443"/>
                </a:lnSpc>
                <a:buFont typeface="Arial"/>
                <a:buChar char="•"/>
              </a:pPr>
              <a:r>
                <a:rPr lang="en-US" sz="2648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Lắng nghe, cầu thị.</a:t>
              </a:r>
            </a:p>
            <a:p>
              <a:pPr marL="571826" lvl="1" indent="-285913" algn="l">
                <a:lnSpc>
                  <a:spcPts val="3443"/>
                </a:lnSpc>
                <a:buFont typeface="Arial"/>
                <a:buChar char="•"/>
              </a:pPr>
              <a:r>
                <a:rPr lang="en-US" sz="2648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Không áp đặt giải pháp kỹ thuật quá sớm.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569982"/>
              <a:ext cx="11891661" cy="884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77"/>
                </a:lnSpc>
              </a:pPr>
              <a:r>
                <a:rPr lang="en-US" sz="4213" b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Thái độ: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965960"/>
              <a:ext cx="11891661" cy="1145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826" lvl="1" indent="-285913" algn="l">
                <a:lnSpc>
                  <a:spcPts val="3443"/>
                </a:lnSpc>
                <a:buFont typeface="Arial"/>
                <a:buChar char="•"/>
              </a:pPr>
              <a:r>
                <a:rPr lang="en-US" sz="2648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Tech Lead: Đánh giá hạ tầng, kỹ thuật.</a:t>
              </a:r>
            </a:p>
            <a:p>
              <a:pPr marL="571826" lvl="1" indent="-285913" algn="l">
                <a:lnSpc>
                  <a:spcPts val="3443"/>
                </a:lnSpc>
                <a:buFont typeface="Arial"/>
                <a:buChar char="•"/>
              </a:pPr>
              <a:r>
                <a:rPr lang="en-US" sz="2648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PM/BA: Giao tiếp, khơi gợi nghiệp vụ, nắm bắt tâm lý.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891661" cy="2718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77"/>
                </a:lnSpc>
              </a:pPr>
              <a:r>
                <a:rPr lang="en-US" sz="4213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Thành </a:t>
              </a:r>
              <a:r>
                <a:rPr lang="en-US" sz="4213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phần</a:t>
              </a:r>
              <a:r>
                <a:rPr lang="en-US" sz="4213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: "</a:t>
              </a:r>
              <a:r>
                <a:rPr lang="en-US" sz="4213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Càng</a:t>
              </a:r>
              <a:r>
                <a:rPr lang="en-US" sz="4213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213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nhiều</a:t>
              </a:r>
              <a:r>
                <a:rPr lang="en-US" sz="4213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213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người</a:t>
              </a:r>
              <a:r>
                <a:rPr lang="en-US" sz="4213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213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đi</a:t>
              </a:r>
              <a:r>
                <a:rPr lang="en-US" sz="4213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213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khảo</a:t>
              </a:r>
              <a:r>
                <a:rPr lang="en-US" sz="4213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213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sát</a:t>
              </a:r>
              <a:r>
                <a:rPr lang="en-US" sz="4213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213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với</a:t>
              </a:r>
              <a:r>
                <a:rPr lang="en-US" sz="4213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213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các</a:t>
              </a:r>
              <a:r>
                <a:rPr lang="en-US" sz="4213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213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kỹ</a:t>
              </a:r>
              <a:r>
                <a:rPr lang="en-US" sz="4213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213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năng</a:t>
              </a:r>
              <a:r>
                <a:rPr lang="en-US" sz="4213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213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đa</a:t>
              </a:r>
              <a:r>
                <a:rPr lang="en-US" sz="4213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213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dạng</a:t>
              </a:r>
              <a:r>
                <a:rPr lang="en-US" sz="4213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213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càng</a:t>
              </a:r>
              <a:r>
                <a:rPr lang="en-US" sz="4213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213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tốt</a:t>
              </a:r>
              <a:r>
                <a:rPr lang="en-US" sz="4213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".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57064" y="1010648"/>
            <a:ext cx="15657249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80"/>
              </a:lnSpc>
              <a:spcBef>
                <a:spcPct val="0"/>
              </a:spcBef>
            </a:pPr>
            <a:r>
              <a:rPr lang="en-US" sz="79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Đội</a:t>
            </a:r>
            <a:r>
              <a:rPr lang="en-US" sz="79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79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hình</a:t>
            </a:r>
            <a:r>
              <a:rPr lang="en-US" sz="79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79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khảo</a:t>
            </a:r>
            <a:r>
              <a:rPr lang="en-US" sz="79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79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sát</a:t>
            </a:r>
            <a:r>
              <a:rPr lang="en-US" sz="79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79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lý</a:t>
            </a:r>
            <a:r>
              <a:rPr lang="en-US" sz="79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79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tưởng</a:t>
            </a:r>
            <a:endParaRPr lang="en-US" sz="7900" b="1" dirty="0">
              <a:solidFill>
                <a:srgbClr val="003EA8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399251" y="1010648"/>
            <a:ext cx="9489499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80"/>
              </a:lnSpc>
              <a:spcBef>
                <a:spcPct val="0"/>
              </a:spcBef>
            </a:pPr>
            <a:r>
              <a:rPr lang="en-US" sz="79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PHẦN 5: KẾT LUẬN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19294" y="2790114"/>
            <a:ext cx="15795020" cy="7159690"/>
            <a:chOff x="0" y="0"/>
            <a:chExt cx="4650090" cy="21078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50090" cy="2107829"/>
            </a:xfrm>
            <a:custGeom>
              <a:avLst/>
              <a:gdLst/>
              <a:ahLst/>
              <a:cxnLst/>
              <a:rect l="l" t="t" r="r" b="b"/>
              <a:pathLst>
                <a:path w="4650090" h="2107829">
                  <a:moveTo>
                    <a:pt x="0" y="0"/>
                  </a:moveTo>
                  <a:lnTo>
                    <a:pt x="4650090" y="0"/>
                  </a:lnTo>
                  <a:lnTo>
                    <a:pt x="4650090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5500642" y="2931953"/>
            <a:ext cx="7286717" cy="6876011"/>
          </a:xfrm>
          <a:custGeom>
            <a:avLst/>
            <a:gdLst/>
            <a:ahLst/>
            <a:cxnLst/>
            <a:rect l="l" t="t" r="r" b="b"/>
            <a:pathLst>
              <a:path w="7286717" h="6876011">
                <a:moveTo>
                  <a:pt x="0" y="0"/>
                </a:moveTo>
                <a:lnTo>
                  <a:pt x="7286716" y="0"/>
                </a:lnTo>
                <a:lnTo>
                  <a:pt x="7286716" y="6876011"/>
                </a:lnTo>
                <a:lnTo>
                  <a:pt x="0" y="6876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45245" cy="1906519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20362" y="2915205"/>
            <a:ext cx="6938938" cy="5768744"/>
            <a:chOff x="0" y="0"/>
            <a:chExt cx="2531343" cy="2104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31343" cy="2104453"/>
            </a:xfrm>
            <a:custGeom>
              <a:avLst/>
              <a:gdLst/>
              <a:ahLst/>
              <a:cxnLst/>
              <a:rect l="l" t="t" r="r" b="b"/>
              <a:pathLst>
                <a:path w="2531343" h="2104453">
                  <a:moveTo>
                    <a:pt x="0" y="0"/>
                  </a:moveTo>
                  <a:lnTo>
                    <a:pt x="2531343" y="0"/>
                  </a:lnTo>
                  <a:lnTo>
                    <a:pt x="2531343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5970" y="2894432"/>
            <a:ext cx="8672837" cy="5985856"/>
            <a:chOff x="0" y="0"/>
            <a:chExt cx="3049118" cy="21044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118" cy="2104453"/>
            </a:xfrm>
            <a:custGeom>
              <a:avLst/>
              <a:gdLst/>
              <a:ahLst/>
              <a:cxnLst/>
              <a:rect l="l" t="t" r="r" b="b"/>
              <a:pathLst>
                <a:path w="3049118" h="2104453">
                  <a:moveTo>
                    <a:pt x="0" y="0"/>
                  </a:moveTo>
                  <a:lnTo>
                    <a:pt x="3049118" y="0"/>
                  </a:lnTo>
                  <a:lnTo>
                    <a:pt x="3049118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rot="-203414">
            <a:off x="17629160" y="4264564"/>
            <a:ext cx="417336" cy="598331"/>
          </a:xfrm>
          <a:custGeom>
            <a:avLst/>
            <a:gdLst/>
            <a:ahLst/>
            <a:cxnLst/>
            <a:rect l="l" t="t" r="r" b="b"/>
            <a:pathLst>
              <a:path w="417336" h="598331">
                <a:moveTo>
                  <a:pt x="0" y="0"/>
                </a:moveTo>
                <a:lnTo>
                  <a:pt x="417335" y="0"/>
                </a:lnTo>
                <a:lnTo>
                  <a:pt x="417335" y="598331"/>
                </a:lnTo>
                <a:lnTo>
                  <a:pt x="0" y="598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923497"/>
            <a:ext cx="16583133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63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Đầu</a:t>
            </a:r>
            <a:r>
              <a:rPr lang="en-US" sz="63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63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ra</a:t>
            </a:r>
            <a:r>
              <a:rPr lang="en-US" sz="63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(Output) &amp; </a:t>
            </a:r>
            <a:r>
              <a:rPr lang="en-US" sz="63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Lời</a:t>
            </a:r>
            <a:r>
              <a:rPr lang="en-US" sz="63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63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khuyên</a:t>
            </a:r>
            <a:endParaRPr lang="en-US" sz="6300" b="1" dirty="0">
              <a:solidFill>
                <a:srgbClr val="003EA8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203414">
            <a:off x="9894605" y="2423742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895970" y="9044945"/>
            <a:ext cx="3539104" cy="617207"/>
            <a:chOff x="0" y="0"/>
            <a:chExt cx="4718805" cy="82294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1075" cy="225159"/>
              </a:xfrm>
              <a:custGeom>
                <a:avLst/>
                <a:gdLst/>
                <a:ahLst/>
                <a:cxnLst/>
                <a:rect l="l" t="t" r="r" b="b"/>
                <a:pathLst>
                  <a:path w="1291075" h="225159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07158" y="226475"/>
              <a:ext cx="4104490" cy="408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4"/>
                </a:lnSpc>
              </a:pPr>
              <a:r>
                <a:rPr lang="en-US" sz="1824" u="sng">
                  <a:solidFill>
                    <a:srgbClr val="003EA8"/>
                  </a:solidFill>
                  <a:latin typeface="Cabin"/>
                  <a:ea typeface="Cabin"/>
                  <a:cs typeface="Cabin"/>
                  <a:sym typeface="Cabin"/>
                  <a:hlinkClick r:id="rId7" action="ppaction://hlinksldjump"/>
                </a:rPr>
                <a:t>Quay lại Trang Chương trình</a:t>
              </a:r>
            </a:p>
          </p:txBody>
        </p:sp>
      </p:grpSp>
      <p:sp>
        <p:nvSpPr>
          <p:cNvPr id="21" name="Freeform 21"/>
          <p:cNvSpPr/>
          <p:nvPr/>
        </p:nvSpPr>
        <p:spPr>
          <a:xfrm rot="-278358">
            <a:off x="12629574" y="8335327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0296390" y="3782014"/>
            <a:ext cx="6986882" cy="4375535"/>
          </a:xfrm>
          <a:custGeom>
            <a:avLst/>
            <a:gdLst/>
            <a:ahLst/>
            <a:cxnLst/>
            <a:rect l="l" t="t" r="r" b="b"/>
            <a:pathLst>
              <a:path w="6986882" h="4375535">
                <a:moveTo>
                  <a:pt x="0" y="0"/>
                </a:moveTo>
                <a:lnTo>
                  <a:pt x="6986882" y="0"/>
                </a:lnTo>
                <a:lnTo>
                  <a:pt x="6986882" y="4375535"/>
                </a:lnTo>
                <a:lnTo>
                  <a:pt x="0" y="43755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028700" y="3883397"/>
            <a:ext cx="8697696" cy="4172769"/>
            <a:chOff x="0" y="0"/>
            <a:chExt cx="11596928" cy="5563692"/>
          </a:xfrm>
        </p:grpSpPr>
        <p:sp>
          <p:nvSpPr>
            <p:cNvPr id="24" name="TextBox 24"/>
            <p:cNvSpPr txBox="1"/>
            <p:nvPr/>
          </p:nvSpPr>
          <p:spPr>
            <a:xfrm>
              <a:off x="0" y="4374590"/>
              <a:ext cx="11596928" cy="1189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5899" lvl="1" indent="-302950" algn="l">
                <a:lnSpc>
                  <a:spcPts val="3648"/>
                </a:lnSpc>
                <a:buFont typeface="Arial"/>
                <a:buChar char="•"/>
              </a:pPr>
              <a:r>
                <a:rPr lang="en-US" sz="2806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Đừng bao giờ tin hoàn toàn vào những gì được nghe, hãy tin vào những gì bạn thấy và số liệu bạn đo được.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3328262"/>
              <a:ext cx="11596928" cy="744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65"/>
                </a:lnSpc>
              </a:pPr>
              <a:r>
                <a:rPr lang="en-US" sz="3588" b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Lời khuyên từ giảng viên: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030566"/>
              <a:ext cx="11596928" cy="1819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7679" lvl="1" indent="-303839" algn="l">
                <a:lnSpc>
                  <a:spcPts val="3659"/>
                </a:lnSpc>
                <a:buFont typeface="Arial"/>
                <a:buChar char="•"/>
              </a:pPr>
              <a:r>
                <a:rPr lang="en-US" sz="2814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Biên</a:t>
              </a:r>
              <a:r>
                <a:rPr lang="en-US" sz="2814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814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bản</a:t>
              </a:r>
              <a:r>
                <a:rPr lang="en-US" sz="2814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814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khảo</a:t>
              </a:r>
              <a:r>
                <a:rPr lang="en-US" sz="2814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814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sát</a:t>
              </a:r>
              <a:r>
                <a:rPr lang="en-US" sz="2814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(Requirement Document).</a:t>
              </a:r>
            </a:p>
            <a:p>
              <a:pPr marL="607679" lvl="1" indent="-303839" algn="l">
                <a:lnSpc>
                  <a:spcPts val="3659"/>
                </a:lnSpc>
                <a:buFont typeface="Arial"/>
                <a:buChar char="•"/>
              </a:pPr>
              <a:r>
                <a:rPr lang="en-US" sz="2814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Đề</a:t>
              </a:r>
              <a:r>
                <a:rPr lang="en-US" sz="2814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814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xuất</a:t>
              </a:r>
              <a:r>
                <a:rPr lang="en-US" sz="2814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814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giải</a:t>
              </a:r>
              <a:r>
                <a:rPr lang="en-US" sz="2814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814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pháp</a:t>
              </a:r>
              <a:r>
                <a:rPr lang="en-US" sz="2814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814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khả</a:t>
              </a:r>
              <a:r>
                <a:rPr lang="en-US" sz="2814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814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thi</a:t>
              </a:r>
              <a:r>
                <a:rPr lang="en-US" sz="2814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(Feasibility Report).</a:t>
              </a:r>
            </a:p>
            <a:p>
              <a:pPr marL="607679" lvl="1" indent="-303839" algn="l">
                <a:lnSpc>
                  <a:spcPts val="3659"/>
                </a:lnSpc>
                <a:buFont typeface="Arial"/>
                <a:buChar char="•"/>
              </a:pPr>
              <a:r>
                <a:rPr lang="en-US" sz="2814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Kế</a:t>
              </a:r>
              <a:r>
                <a:rPr lang="en-US" sz="2814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814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hoạch</a:t>
              </a:r>
              <a:r>
                <a:rPr lang="en-US" sz="2814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814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sơ</a:t>
              </a:r>
              <a:r>
                <a:rPr lang="en-US" sz="2814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2814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bộ</a:t>
              </a:r>
              <a:r>
                <a:rPr lang="en-US" sz="2814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&amp; Báo </a:t>
              </a:r>
              <a:r>
                <a:rPr lang="en-US" sz="2814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giá</a:t>
              </a:r>
              <a:r>
                <a:rPr lang="en-US" sz="2814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1596928" cy="7577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75"/>
                </a:lnSpc>
              </a:pPr>
              <a:r>
                <a:rPr lang="en-US" sz="3596" b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Kết quả cần đạt được: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45245" cy="1906519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20362" y="2915205"/>
            <a:ext cx="6938938" cy="5768744"/>
            <a:chOff x="0" y="0"/>
            <a:chExt cx="2531343" cy="2104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31343" cy="2104453"/>
            </a:xfrm>
            <a:custGeom>
              <a:avLst/>
              <a:gdLst/>
              <a:ahLst/>
              <a:cxnLst/>
              <a:rect l="l" t="t" r="r" b="b"/>
              <a:pathLst>
                <a:path w="2531343" h="2104453">
                  <a:moveTo>
                    <a:pt x="0" y="0"/>
                  </a:moveTo>
                  <a:lnTo>
                    <a:pt x="2531343" y="0"/>
                  </a:lnTo>
                  <a:lnTo>
                    <a:pt x="2531343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5970" y="2894432"/>
            <a:ext cx="8672837" cy="5985856"/>
            <a:chOff x="0" y="0"/>
            <a:chExt cx="3049118" cy="21044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118" cy="2104453"/>
            </a:xfrm>
            <a:custGeom>
              <a:avLst/>
              <a:gdLst/>
              <a:ahLst/>
              <a:cxnLst/>
              <a:rect l="l" t="t" r="r" b="b"/>
              <a:pathLst>
                <a:path w="3049118" h="2104453">
                  <a:moveTo>
                    <a:pt x="0" y="0"/>
                  </a:moveTo>
                  <a:lnTo>
                    <a:pt x="3049118" y="0"/>
                  </a:lnTo>
                  <a:lnTo>
                    <a:pt x="3049118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rot="-203414">
            <a:off x="17050632" y="3368724"/>
            <a:ext cx="417336" cy="598331"/>
          </a:xfrm>
          <a:custGeom>
            <a:avLst/>
            <a:gdLst/>
            <a:ahLst/>
            <a:cxnLst/>
            <a:rect l="l" t="t" r="r" b="b"/>
            <a:pathLst>
              <a:path w="417336" h="598331">
                <a:moveTo>
                  <a:pt x="0" y="0"/>
                </a:moveTo>
                <a:lnTo>
                  <a:pt x="417336" y="0"/>
                </a:lnTo>
                <a:lnTo>
                  <a:pt x="417336" y="598331"/>
                </a:lnTo>
                <a:lnTo>
                  <a:pt x="0" y="598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923497"/>
            <a:ext cx="16583133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63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Hỏi</a:t>
            </a:r>
            <a:r>
              <a:rPr lang="en-US" sz="63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63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đáp</a:t>
            </a:r>
            <a:r>
              <a:rPr lang="en-US" sz="63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(Q&amp;A)</a:t>
            </a:r>
          </a:p>
        </p:txBody>
      </p:sp>
      <p:sp>
        <p:nvSpPr>
          <p:cNvPr id="15" name="Freeform 15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203414">
            <a:off x="10016513" y="2663644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5"/>
                </a:lnTo>
                <a:lnTo>
                  <a:pt x="0" y="461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895970" y="9044945"/>
            <a:ext cx="3539104" cy="617207"/>
            <a:chOff x="0" y="0"/>
            <a:chExt cx="4718805" cy="82294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1075" cy="225159"/>
              </a:xfrm>
              <a:custGeom>
                <a:avLst/>
                <a:gdLst/>
                <a:ahLst/>
                <a:cxnLst/>
                <a:rect l="l" t="t" r="r" b="b"/>
                <a:pathLst>
                  <a:path w="1291075" h="225159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07158" y="226475"/>
              <a:ext cx="4104490" cy="408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4"/>
                </a:lnSpc>
              </a:pPr>
              <a:r>
                <a:rPr lang="en-US" sz="1824" u="sng">
                  <a:solidFill>
                    <a:srgbClr val="003EA8"/>
                  </a:solidFill>
                  <a:latin typeface="Cabin"/>
                  <a:ea typeface="Cabin"/>
                  <a:cs typeface="Cabin"/>
                  <a:sym typeface="Cabin"/>
                  <a:hlinkClick r:id="rId7" action="ppaction://hlinksldjump"/>
                </a:rPr>
                <a:t>Quay lại Trang Chương trình</a:t>
              </a:r>
            </a:p>
          </p:txBody>
        </p:sp>
      </p:grpSp>
      <p:sp>
        <p:nvSpPr>
          <p:cNvPr id="21" name="Freeform 21"/>
          <p:cNvSpPr/>
          <p:nvPr/>
        </p:nvSpPr>
        <p:spPr>
          <a:xfrm rot="-278358">
            <a:off x="12629574" y="8335327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0503260" y="3085386"/>
            <a:ext cx="6573142" cy="5428382"/>
          </a:xfrm>
          <a:custGeom>
            <a:avLst/>
            <a:gdLst/>
            <a:ahLst/>
            <a:cxnLst/>
            <a:rect l="l" t="t" r="r" b="b"/>
            <a:pathLst>
              <a:path w="6573142" h="5428382">
                <a:moveTo>
                  <a:pt x="0" y="0"/>
                </a:moveTo>
                <a:lnTo>
                  <a:pt x="6573142" y="0"/>
                </a:lnTo>
                <a:lnTo>
                  <a:pt x="6573142" y="5428382"/>
                </a:lnTo>
                <a:lnTo>
                  <a:pt x="0" y="54283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9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028700" y="3883397"/>
            <a:ext cx="10732429" cy="4015452"/>
            <a:chOff x="0" y="0"/>
            <a:chExt cx="14309905" cy="5353936"/>
          </a:xfrm>
        </p:grpSpPr>
        <p:sp>
          <p:nvSpPr>
            <p:cNvPr id="24" name="TextBox 24"/>
            <p:cNvSpPr txBox="1"/>
            <p:nvPr/>
          </p:nvSpPr>
          <p:spPr>
            <a:xfrm>
              <a:off x="0" y="4623269"/>
              <a:ext cx="14309905" cy="730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47643" lvl="1" indent="-373821" algn="l">
                <a:lnSpc>
                  <a:spcPts val="4501"/>
                </a:lnSpc>
                <a:buFont typeface="Arial"/>
                <a:buChar char="•"/>
              </a:pPr>
              <a:r>
                <a:rPr lang="en-US" sz="3462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nguyentatlehuy@gmail.com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3343917"/>
              <a:ext cx="14309905" cy="922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6"/>
                </a:lnSpc>
              </a:pPr>
              <a:r>
                <a:rPr lang="en-US" sz="4428" b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Thông tin liên hệ: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257062"/>
              <a:ext cx="14309905" cy="1499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49839" lvl="1" indent="-374919" algn="l">
                <a:lnSpc>
                  <a:spcPts val="4515"/>
                </a:lnSpc>
                <a:buFont typeface="Arial"/>
                <a:buChar char="•"/>
              </a:pPr>
              <a:r>
                <a:rPr lang="en-US" sz="3473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Cảm</a:t>
              </a:r>
              <a:r>
                <a:rPr lang="en-US" sz="3473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3473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ơn</a:t>
              </a:r>
              <a:r>
                <a:rPr lang="en-US" sz="3473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3473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thầy</a:t>
              </a:r>
              <a:r>
                <a:rPr lang="en-US" sz="3473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3473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và</a:t>
              </a:r>
              <a:r>
                <a:rPr lang="en-US" sz="3473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3473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các</a:t>
              </a:r>
              <a:r>
                <a:rPr lang="en-US" sz="3473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3473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bạn</a:t>
              </a:r>
              <a:r>
                <a:rPr lang="en-US" sz="3473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3473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đã</a:t>
              </a:r>
              <a:r>
                <a:rPr lang="en-US" sz="3473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3473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lắng</a:t>
              </a:r>
              <a:r>
                <a:rPr lang="en-US" sz="3473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3473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nghe</a:t>
              </a:r>
              <a:r>
                <a:rPr lang="en-US" sz="3473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.</a:t>
              </a:r>
            </a:p>
            <a:p>
              <a:pPr marL="749839" lvl="1" indent="-374919" algn="l">
                <a:lnSpc>
                  <a:spcPts val="4515"/>
                </a:lnSpc>
                <a:buFont typeface="Arial"/>
                <a:buChar char="•"/>
              </a:pPr>
              <a:r>
                <a:rPr lang="en-US" sz="3473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Rất</a:t>
              </a:r>
              <a:r>
                <a:rPr lang="en-US" sz="3473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3473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mong</a:t>
              </a:r>
              <a:r>
                <a:rPr lang="en-US" sz="3473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3473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nhận</a:t>
              </a:r>
              <a:r>
                <a:rPr lang="en-US" sz="3473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3473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được</a:t>
              </a:r>
              <a:r>
                <a:rPr lang="en-US" sz="3473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3473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câu</a:t>
              </a:r>
              <a:r>
                <a:rPr lang="en-US" sz="3473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3473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hỏi</a:t>
              </a:r>
              <a:r>
                <a:rPr lang="en-US" sz="3473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3473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và</a:t>
              </a:r>
              <a:r>
                <a:rPr lang="en-US" sz="3473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3473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góp</a:t>
              </a:r>
              <a:r>
                <a:rPr lang="en-US" sz="3473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ý.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4309905" cy="937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9"/>
                </a:lnSpc>
              </a:pPr>
              <a:r>
                <a:rPr lang="en-US" sz="4438" b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Nội dung: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69086" y="1620813"/>
            <a:ext cx="17549829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834"/>
              </a:lnSpc>
              <a:spcBef>
                <a:spcPct val="0"/>
              </a:spcBef>
            </a:pPr>
            <a:r>
              <a:rPr lang="en-US" sz="9861" b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THANK YOU FOR LISTENING</a:t>
            </a:r>
          </a:p>
        </p:txBody>
      </p:sp>
      <p:sp>
        <p:nvSpPr>
          <p:cNvPr id="4" name="Freeform 4"/>
          <p:cNvSpPr/>
          <p:nvPr/>
        </p:nvSpPr>
        <p:spPr>
          <a:xfrm>
            <a:off x="1398455" y="3748175"/>
            <a:ext cx="4153310" cy="4168468"/>
          </a:xfrm>
          <a:custGeom>
            <a:avLst/>
            <a:gdLst/>
            <a:ahLst/>
            <a:cxnLst/>
            <a:rect l="l" t="t" r="r" b="b"/>
            <a:pathLst>
              <a:path w="4153310" h="4168468">
                <a:moveTo>
                  <a:pt x="0" y="0"/>
                </a:moveTo>
                <a:lnTo>
                  <a:pt x="4153310" y="0"/>
                </a:lnTo>
                <a:lnTo>
                  <a:pt x="4153310" y="4168468"/>
                </a:lnTo>
                <a:lnTo>
                  <a:pt x="0" y="4168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050966" y="4011972"/>
            <a:ext cx="4502241" cy="3904671"/>
          </a:xfrm>
          <a:custGeom>
            <a:avLst/>
            <a:gdLst/>
            <a:ahLst/>
            <a:cxnLst/>
            <a:rect l="l" t="t" r="r" b="b"/>
            <a:pathLst>
              <a:path w="4502241" h="3904671">
                <a:moveTo>
                  <a:pt x="0" y="0"/>
                </a:moveTo>
                <a:lnTo>
                  <a:pt x="4502241" y="0"/>
                </a:lnTo>
                <a:lnTo>
                  <a:pt x="4502241" y="3904671"/>
                </a:lnTo>
                <a:lnTo>
                  <a:pt x="0" y="39046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052408" y="4143871"/>
            <a:ext cx="4206892" cy="3640874"/>
          </a:xfrm>
          <a:custGeom>
            <a:avLst/>
            <a:gdLst/>
            <a:ahLst/>
            <a:cxnLst/>
            <a:rect l="l" t="t" r="r" b="b"/>
            <a:pathLst>
              <a:path w="4206892" h="3640874">
                <a:moveTo>
                  <a:pt x="0" y="0"/>
                </a:moveTo>
                <a:lnTo>
                  <a:pt x="4206892" y="0"/>
                </a:lnTo>
                <a:lnTo>
                  <a:pt x="4206892" y="3640874"/>
                </a:lnTo>
                <a:lnTo>
                  <a:pt x="0" y="36408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2910273"/>
            <a:ext cx="15795020" cy="6745738"/>
            <a:chOff x="0" y="0"/>
            <a:chExt cx="5762066" cy="24608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2460863"/>
            </a:xfrm>
            <a:custGeom>
              <a:avLst/>
              <a:gdLst/>
              <a:ahLst/>
              <a:cxnLst/>
              <a:rect l="l" t="t" r="r" b="b"/>
              <a:pathLst>
                <a:path w="5762066" h="2460863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 rot="-278358">
            <a:off x="-1432939" y="-269558"/>
            <a:ext cx="5304464" cy="1668495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rot="-5400000">
            <a:off x="6878694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3821430" y="6055702"/>
            <a:ext cx="4791997" cy="4775719"/>
            <a:chOff x="0" y="0"/>
            <a:chExt cx="6389330" cy="6367625"/>
          </a:xfrm>
        </p:grpSpPr>
        <p:sp>
          <p:nvSpPr>
            <p:cNvPr id="11" name="Freeform 11"/>
            <p:cNvSpPr/>
            <p:nvPr/>
          </p:nvSpPr>
          <p:spPr>
            <a:xfrm>
              <a:off x="0" y="338421"/>
              <a:ext cx="6389330" cy="6029204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 rot="-203414">
              <a:off x="1228888" y="24588"/>
              <a:ext cx="868401" cy="124502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83996" y="924916"/>
            <a:ext cx="10839717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Mục</a:t>
            </a:r>
            <a:r>
              <a:rPr lang="en-US" sz="90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90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Lục</a:t>
            </a:r>
            <a:endParaRPr lang="en-US" sz="9000" b="1" dirty="0">
              <a:solidFill>
                <a:srgbClr val="003EA8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3422638" y="3235457"/>
            <a:ext cx="10216062" cy="6197494"/>
            <a:chOff x="0" y="0"/>
            <a:chExt cx="13621417" cy="826332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308379"/>
              <a:ext cx="13528343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9" action="ppaction://hlinksldjump"/>
                </a:rPr>
                <a:t>Quy </a:t>
              </a:r>
              <a:r>
                <a:rPr lang="en-US" sz="2999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9" action="ppaction://hlinksldjump"/>
                </a:rPr>
                <a:t>trình</a:t>
              </a:r>
              <a:r>
                <a:rPr lang="en-US" sz="2999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9" action="ppaction://hlinksldjump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9" action="ppaction://hlinksldjump"/>
                </a:rPr>
                <a:t>khảo</a:t>
              </a:r>
              <a:r>
                <a:rPr lang="en-US" sz="2999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9" action="ppaction://hlinksldjump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9" action="ppaction://hlinksldjump"/>
                </a:rPr>
                <a:t>sát</a:t>
              </a:r>
              <a:r>
                <a:rPr lang="en-US" sz="2999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9" action="ppaction://hlinksldjump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9" action="ppaction://hlinksldjump"/>
                </a:rPr>
                <a:t>chuẩn</a:t>
              </a:r>
              <a:r>
                <a:rPr lang="en-US" sz="2999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9" action="ppaction://hlinksldjump"/>
                </a:rPr>
                <a:t> (3 </a:t>
              </a:r>
              <a:r>
                <a:rPr lang="en-US" sz="2999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9" action="ppaction://hlinksldjump"/>
                </a:rPr>
                <a:t>bước</a:t>
              </a:r>
              <a:r>
                <a:rPr lang="en-US" sz="2999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9" action="ppaction://hlinksldjump"/>
                </a:rPr>
                <a:t>)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921279"/>
              <a:ext cx="13528343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10" action="ppaction://hlinksldjump"/>
                </a:rPr>
                <a:t>Những khó khăn thường gặp (Pain points)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3074" y="4534180"/>
              <a:ext cx="13528343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11" action="ppaction://hlinksldjump"/>
                </a:rPr>
                <a:t>Nghệ thuật quan sát &amp; Phân tích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3074" y="6147081"/>
              <a:ext cx="13528343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u="none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Case Study &amp; Bài học kinh nghiệm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779032"/>
              <a:ext cx="13528343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3528343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12" action="ppaction://hlinksldjump"/>
                </a:rPr>
                <a:t>Tầm</a:t>
              </a:r>
              <a:r>
                <a:rPr lang="en-US" sz="2999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12" action="ppaction://hlinksldjump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12" action="ppaction://hlinksldjump"/>
                </a:rPr>
                <a:t>quan</a:t>
              </a:r>
              <a:r>
                <a:rPr lang="en-US" sz="2999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12" action="ppaction://hlinksldjump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12" action="ppaction://hlinksldjump"/>
                </a:rPr>
                <a:t>trọng</a:t>
              </a:r>
              <a:r>
                <a:rPr lang="en-US" sz="2999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12" action="ppaction://hlinksldjump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12" action="ppaction://hlinksldjump"/>
                </a:rPr>
                <a:t>của</a:t>
              </a:r>
              <a:r>
                <a:rPr lang="en-US" sz="2999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12" action="ppaction://hlinksldjump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12" action="ppaction://hlinksldjump"/>
                </a:rPr>
                <a:t>Khảo</a:t>
              </a:r>
              <a:r>
                <a:rPr lang="en-US" sz="2999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12" action="ppaction://hlinksldjump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  <a:hlinkClick r:id="rId12" action="ppaction://hlinksldjump"/>
                </a:rPr>
                <a:t>sát</a:t>
              </a:r>
              <a:endParaRPr lang="en-US" sz="29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  <a:hlinkClick r:id="rId12" action="ppaction://hlinksldjump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650988" y="3219266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b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1.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50988" y="4318171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b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2.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50988" y="5417076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b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3.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50988" y="6515981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b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4.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50988" y="7614886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b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5.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06806" y="1058273"/>
            <a:ext cx="1455934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60"/>
              </a:lnSpc>
              <a:spcBef>
                <a:spcPct val="0"/>
              </a:spcBef>
            </a:pPr>
            <a:r>
              <a:rPr lang="en-US" sz="7300" b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PHẦN 2: QUY TRÌNH KHẢO SÁT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05048" y="2790114"/>
            <a:ext cx="14823510" cy="7159690"/>
            <a:chOff x="0" y="0"/>
            <a:chExt cx="4364076" cy="21078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64076" cy="2107829"/>
            </a:xfrm>
            <a:custGeom>
              <a:avLst/>
              <a:gdLst/>
              <a:ahLst/>
              <a:cxnLst/>
              <a:rect l="l" t="t" r="r" b="b"/>
              <a:pathLst>
                <a:path w="4364076" h="2107829">
                  <a:moveTo>
                    <a:pt x="0" y="0"/>
                  </a:moveTo>
                  <a:lnTo>
                    <a:pt x="4364076" y="0"/>
                  </a:lnTo>
                  <a:lnTo>
                    <a:pt x="4364076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3783214" y="2952005"/>
            <a:ext cx="10929504" cy="6835908"/>
          </a:xfrm>
          <a:custGeom>
            <a:avLst/>
            <a:gdLst/>
            <a:ahLst/>
            <a:cxnLst/>
            <a:rect l="l" t="t" r="r" b="b"/>
            <a:pathLst>
              <a:path w="10929504" h="6835908">
                <a:moveTo>
                  <a:pt x="0" y="0"/>
                </a:moveTo>
                <a:lnTo>
                  <a:pt x="10929503" y="0"/>
                </a:lnTo>
                <a:lnTo>
                  <a:pt x="10929503" y="6835908"/>
                </a:lnTo>
                <a:lnTo>
                  <a:pt x="0" y="6835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80808"/>
            <a:ext cx="16439375" cy="3503822"/>
            <a:chOff x="0" y="0"/>
            <a:chExt cx="5997128" cy="1278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278204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05495" y="4534121"/>
          <a:ext cx="16439375" cy="5255832"/>
        </p:xfrm>
        <a:graphic>
          <a:graphicData uri="http://schemas.openxmlformats.org/drawingml/2006/table">
            <a:tbl>
              <a:tblPr/>
              <a:tblGrid>
                <a:gridCol w="8252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6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4425"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899" b="1" dirty="0" err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Vấn</a:t>
                      </a:r>
                      <a:r>
                        <a:rPr lang="en-US" sz="3899" b="1" dirty="0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 </a:t>
                      </a:r>
                      <a:r>
                        <a:rPr lang="en-US" sz="3899" b="1" dirty="0" err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đề</a:t>
                      </a:r>
                      <a:r>
                        <a:rPr lang="en-US" sz="3899" b="1" dirty="0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: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899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Mục tiêu của khảo sát: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175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Dự án thường thất bại do hiểu sai yêu cầu ngay từ đầu.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Xác định tính khả thi của dự án (Có làm được không?).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175">
                <a:tc>
                  <a:txBody>
                    <a:bodyPr/>
                    <a:lstStyle/>
                    <a:p>
                      <a:pPr marL="561337" lvl="1" indent="-280669" algn="ctr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"Làm cái khách hàng CẦN, không phải làm cái khách hàng NÓI".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Ước lượng báo giá, thời gian và nhân sự (Tránh lỗ vốn).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505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Hiểu</a:t>
                      </a:r>
                      <a:r>
                        <a:rPr lang="en-US" sz="25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rõ</a:t>
                      </a:r>
                      <a:r>
                        <a:rPr lang="en-US" sz="25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nghiệp</a:t>
                      </a:r>
                      <a:r>
                        <a:rPr lang="en-US" sz="25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vụ</a:t>
                      </a:r>
                      <a:r>
                        <a:rPr lang="en-US" sz="25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để</a:t>
                      </a:r>
                      <a:r>
                        <a:rPr lang="en-US" sz="25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code </a:t>
                      </a:r>
                      <a:r>
                        <a:rPr lang="en-US" sz="2599" dirty="0" err="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đúng</a:t>
                      </a:r>
                      <a:r>
                        <a:rPr lang="en-US" sz="2599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logic.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895970" y="9044945"/>
            <a:ext cx="3539104" cy="617207"/>
            <a:chOff x="0" y="0"/>
            <a:chExt cx="4718805" cy="82294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91075" cy="225159"/>
              </a:xfrm>
              <a:custGeom>
                <a:avLst/>
                <a:gdLst/>
                <a:ahLst/>
                <a:cxnLst/>
                <a:rect l="l" t="t" r="r" b="b"/>
                <a:pathLst>
                  <a:path w="1291075" h="225159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307158" y="226475"/>
              <a:ext cx="4104490" cy="408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4"/>
                </a:lnSpc>
              </a:pPr>
              <a:r>
                <a:rPr lang="en-US" sz="1824" u="sng">
                  <a:solidFill>
                    <a:srgbClr val="003EA8"/>
                  </a:solidFill>
                  <a:latin typeface="Cabin"/>
                  <a:ea typeface="Cabin"/>
                  <a:cs typeface="Cabin"/>
                  <a:sym typeface="Cabin"/>
                  <a:hlinkClick r:id="rId3" action="ppaction://hlinksldjump"/>
                </a:rPr>
                <a:t>Quay lại Trang Chương trình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1989663" y="8797919"/>
            <a:ext cx="7147788" cy="1728465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460195" y="1862358"/>
            <a:ext cx="1339556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Tại</a:t>
            </a:r>
            <a:r>
              <a:rPr lang="en-US" sz="81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81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sao</a:t>
            </a:r>
            <a:r>
              <a:rPr lang="en-US" sz="81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81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phải</a:t>
            </a:r>
            <a:r>
              <a:rPr lang="en-US" sz="81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81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khảo</a:t>
            </a:r>
            <a:r>
              <a:rPr lang="en-US" sz="81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81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sát</a:t>
            </a:r>
            <a:r>
              <a:rPr lang="en-US" sz="81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81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kỹ</a:t>
            </a:r>
            <a:r>
              <a:rPr lang="en-US" sz="81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?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9009410" cy="1907038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15205"/>
            <a:ext cx="9009410" cy="578779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61150" y="657204"/>
            <a:ext cx="7087021" cy="8045795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626673" y="1011978"/>
            <a:ext cx="6355975" cy="7351955"/>
            <a:chOff x="0" y="0"/>
            <a:chExt cx="8474633" cy="980260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t="11467" b="11467"/>
            <a:stretch>
              <a:fillRect/>
            </a:stretch>
          </p:blipFill>
          <p:spPr>
            <a:xfrm>
              <a:off x="0" y="0"/>
              <a:ext cx="8474633" cy="9802607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>
            <a:off x="14909892" y="147497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0800000">
            <a:off x="8447055" y="8393819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2"/>
                </a:lnTo>
                <a:lnTo>
                  <a:pt x="0" y="1728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895970" y="9044945"/>
            <a:ext cx="3539104" cy="617207"/>
            <a:chOff x="0" y="0"/>
            <a:chExt cx="4718805" cy="822943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291075" cy="225159"/>
              </a:xfrm>
              <a:custGeom>
                <a:avLst/>
                <a:gdLst/>
                <a:ahLst/>
                <a:cxnLst/>
                <a:rect l="l" t="t" r="r" b="b"/>
                <a:pathLst>
                  <a:path w="1291075" h="225159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07158" y="226475"/>
              <a:ext cx="4104490" cy="408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4"/>
                </a:lnSpc>
              </a:pPr>
              <a:r>
                <a:rPr lang="en-US" sz="1824" u="sng">
                  <a:solidFill>
                    <a:srgbClr val="003EA8"/>
                  </a:solidFill>
                  <a:latin typeface="Cabin"/>
                  <a:ea typeface="Cabin"/>
                  <a:cs typeface="Cabin"/>
                  <a:sym typeface="Cabin"/>
                  <a:hlinkClick r:id="rId6" action="ppaction://hlinksldjump"/>
                </a:rPr>
                <a:t>Quay lại Trang Chương trình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91894" y="924956"/>
            <a:ext cx="9381492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Bước</a:t>
            </a:r>
            <a:r>
              <a:rPr lang="en-US" sz="50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1 - </a:t>
            </a:r>
            <a:r>
              <a:rPr lang="en-US" sz="50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Chuẩn</a:t>
            </a:r>
            <a:r>
              <a:rPr lang="en-US" sz="50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50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bị</a:t>
            </a:r>
            <a:r>
              <a:rPr lang="en-US" sz="50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(</a:t>
            </a:r>
            <a:r>
              <a:rPr lang="en-US" sz="50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Trước</a:t>
            </a:r>
            <a:r>
              <a:rPr lang="en-US" sz="50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50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khi</a:t>
            </a:r>
            <a:r>
              <a:rPr lang="en-US" sz="50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50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gặp</a:t>
            </a:r>
            <a:r>
              <a:rPr lang="en-US" sz="50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50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khách</a:t>
            </a:r>
            <a:r>
              <a:rPr lang="en-US" sz="50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)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91894" y="3368977"/>
            <a:ext cx="8636611" cy="4880250"/>
            <a:chOff x="0" y="0"/>
            <a:chExt cx="11515482" cy="650700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331919"/>
              <a:ext cx="11515482" cy="1095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2111" lvl="1" indent="-281055" algn="l">
                <a:lnSpc>
                  <a:spcPts val="3384"/>
                </a:lnSpc>
                <a:buFont typeface="Arial"/>
                <a:buChar char="•"/>
              </a:pPr>
              <a:r>
                <a:rPr lang="en-US" sz="2603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Họ kinh doanh lĩnh vực gì? Quy mô lớn hay nhỏ?</a:t>
              </a:r>
            </a:p>
            <a:p>
              <a:pPr marL="562111" lvl="1" indent="-281055" algn="l">
                <a:lnSpc>
                  <a:spcPts val="3384"/>
                </a:lnSpc>
                <a:buFont typeface="Arial"/>
                <a:buChar char="•"/>
              </a:pPr>
              <a:r>
                <a:rPr lang="en-US" sz="2603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Đối thủ của họ là ai? (Khảo sát sản phẩm tương đương).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1515482" cy="899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74"/>
                </a:lnSpc>
              </a:pPr>
              <a:r>
                <a:rPr lang="en-US" sz="4288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Tìm </a:t>
              </a:r>
              <a:r>
                <a:rPr lang="en-US" sz="4288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hiểu</a:t>
              </a:r>
              <a:r>
                <a:rPr lang="en-US" sz="4288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288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đối</a:t>
              </a:r>
              <a:r>
                <a:rPr lang="en-US" sz="4288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288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tác</a:t>
              </a:r>
              <a:r>
                <a:rPr lang="en-US" sz="4288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: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4291372"/>
              <a:ext cx="11515482" cy="221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2111" lvl="1" indent="-281055" algn="l">
                <a:lnSpc>
                  <a:spcPts val="3384"/>
                </a:lnSpc>
                <a:buFont typeface="Arial"/>
                <a:buChar char="•"/>
              </a:pPr>
              <a:r>
                <a:rPr lang="en-US" sz="2603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Lên danh sách câu hỏi (Checklist).</a:t>
              </a:r>
            </a:p>
            <a:p>
              <a:pPr marL="562111" lvl="1" indent="-281055" algn="l">
                <a:lnSpc>
                  <a:spcPts val="3384"/>
                </a:lnSpc>
                <a:buFont typeface="Arial"/>
                <a:buChar char="•"/>
              </a:pPr>
              <a:r>
                <a:rPr lang="en-US" sz="2603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Quan trọng: Dự đoán trước các câu trả lời để có phương án đối ứng.</a:t>
              </a:r>
            </a:p>
            <a:p>
              <a:pPr marL="562111" lvl="1" indent="-281055" algn="l">
                <a:lnSpc>
                  <a:spcPts val="3384"/>
                </a:lnSpc>
                <a:buFont typeface="Arial"/>
                <a:buChar char="•"/>
              </a:pPr>
              <a:r>
                <a:rPr lang="en-US" sz="2603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Chuẩn bị thiết bị: Ghi âm, sổ tay, máy ảnh.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921353"/>
              <a:ext cx="11515482" cy="899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74"/>
                </a:lnSpc>
              </a:pPr>
              <a:r>
                <a:rPr lang="en-US" sz="4288" b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Chuẩn bị công cụ: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45245" cy="1906519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25957" y="2915205"/>
            <a:ext cx="7724783" cy="5768744"/>
            <a:chOff x="0" y="0"/>
            <a:chExt cx="2818022" cy="2104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8022" cy="2104453"/>
            </a:xfrm>
            <a:custGeom>
              <a:avLst/>
              <a:gdLst/>
              <a:ahLst/>
              <a:cxnLst/>
              <a:rect l="l" t="t" r="r" b="b"/>
              <a:pathLst>
                <a:path w="2818022" h="2104453">
                  <a:moveTo>
                    <a:pt x="0" y="0"/>
                  </a:moveTo>
                  <a:lnTo>
                    <a:pt x="2818022" y="0"/>
                  </a:lnTo>
                  <a:lnTo>
                    <a:pt x="2818022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5970" y="2894432"/>
            <a:ext cx="8672837" cy="5985856"/>
            <a:chOff x="0" y="0"/>
            <a:chExt cx="3049118" cy="21044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118" cy="2104453"/>
            </a:xfrm>
            <a:custGeom>
              <a:avLst/>
              <a:gdLst/>
              <a:ahLst/>
              <a:cxnLst/>
              <a:rect l="l" t="t" r="r" b="b"/>
              <a:pathLst>
                <a:path w="3049118" h="2104453">
                  <a:moveTo>
                    <a:pt x="0" y="0"/>
                  </a:moveTo>
                  <a:lnTo>
                    <a:pt x="3049118" y="0"/>
                  </a:lnTo>
                  <a:lnTo>
                    <a:pt x="3049118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rot="-203414">
            <a:off x="16137868" y="4585735"/>
            <a:ext cx="417336" cy="598331"/>
          </a:xfrm>
          <a:custGeom>
            <a:avLst/>
            <a:gdLst/>
            <a:ahLst/>
            <a:cxnLst/>
            <a:rect l="l" t="t" r="r" b="b"/>
            <a:pathLst>
              <a:path w="417336" h="598331">
                <a:moveTo>
                  <a:pt x="0" y="0"/>
                </a:moveTo>
                <a:lnTo>
                  <a:pt x="417336" y="0"/>
                </a:lnTo>
                <a:lnTo>
                  <a:pt x="417336" y="598330"/>
                </a:lnTo>
                <a:lnTo>
                  <a:pt x="0" y="598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933022"/>
            <a:ext cx="1600420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Bước</a:t>
            </a:r>
            <a:r>
              <a:rPr lang="en-US" sz="72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2 - </a:t>
            </a:r>
            <a:r>
              <a:rPr lang="en-US" sz="72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Tại</a:t>
            </a:r>
            <a:r>
              <a:rPr lang="en-US" sz="72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72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hiện</a:t>
            </a:r>
            <a:r>
              <a:rPr lang="en-US" sz="72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72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trường</a:t>
            </a:r>
            <a:r>
              <a:rPr lang="en-US" sz="72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(Quan </a:t>
            </a:r>
            <a:r>
              <a:rPr lang="en-US" sz="72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sát</a:t>
            </a:r>
            <a:r>
              <a:rPr lang="en-US" sz="72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)</a:t>
            </a:r>
          </a:p>
        </p:txBody>
      </p:sp>
      <p:sp>
        <p:nvSpPr>
          <p:cNvPr id="15" name="Freeform 15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203414">
            <a:off x="11489227" y="4583034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5"/>
                </a:lnTo>
                <a:lnTo>
                  <a:pt x="0" y="461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895970" y="9044945"/>
            <a:ext cx="3539104" cy="617207"/>
            <a:chOff x="0" y="0"/>
            <a:chExt cx="4718805" cy="82294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1075" cy="225159"/>
              </a:xfrm>
              <a:custGeom>
                <a:avLst/>
                <a:gdLst/>
                <a:ahLst/>
                <a:cxnLst/>
                <a:rect l="l" t="t" r="r" b="b"/>
                <a:pathLst>
                  <a:path w="1291075" h="225159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07158" y="226475"/>
              <a:ext cx="4104490" cy="408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4"/>
                </a:lnSpc>
              </a:pPr>
              <a:r>
                <a:rPr lang="en-US" sz="1824" u="sng">
                  <a:solidFill>
                    <a:srgbClr val="003EA8"/>
                  </a:solidFill>
                  <a:latin typeface="Cabin"/>
                  <a:ea typeface="Cabin"/>
                  <a:cs typeface="Cabin"/>
                  <a:sym typeface="Cabin"/>
                  <a:hlinkClick r:id="rId7" action="ppaction://hlinksldjump"/>
                </a:rPr>
                <a:t>Quay lại Trang Chương trình</a:t>
              </a:r>
            </a:p>
          </p:txBody>
        </p:sp>
      </p:grpSp>
      <p:sp>
        <p:nvSpPr>
          <p:cNvPr id="21" name="Freeform 21"/>
          <p:cNvSpPr/>
          <p:nvPr/>
        </p:nvSpPr>
        <p:spPr>
          <a:xfrm rot="-278358">
            <a:off x="12629574" y="8335327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0716587" y="3047257"/>
            <a:ext cx="5629949" cy="5504641"/>
          </a:xfrm>
          <a:custGeom>
            <a:avLst/>
            <a:gdLst/>
            <a:ahLst/>
            <a:cxnLst/>
            <a:rect l="l" t="t" r="r" b="b"/>
            <a:pathLst>
              <a:path w="5629949" h="5504641">
                <a:moveTo>
                  <a:pt x="0" y="0"/>
                </a:moveTo>
                <a:lnTo>
                  <a:pt x="5629949" y="0"/>
                </a:lnTo>
                <a:lnTo>
                  <a:pt x="5629949" y="5504640"/>
                </a:lnTo>
                <a:lnTo>
                  <a:pt x="0" y="55046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101889" y="3729555"/>
            <a:ext cx="8260999" cy="4315609"/>
            <a:chOff x="0" y="0"/>
            <a:chExt cx="11014665" cy="575414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4162180"/>
              <a:ext cx="11014665" cy="1591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9654" lvl="1" indent="-264827" algn="l">
                <a:lnSpc>
                  <a:spcPts val="3189"/>
                </a:lnSpc>
                <a:buFont typeface="Arial"/>
                <a:buChar char="•"/>
              </a:pPr>
              <a:r>
                <a:rPr lang="en-US" sz="2453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Đánh giá trình độ tin học của nhân viên (Họ quen dùng giấy bút hay máy tính?).</a:t>
              </a:r>
            </a:p>
            <a:p>
              <a:pPr marL="529654" lvl="1" indent="-264827" algn="l">
                <a:lnSpc>
                  <a:spcPts val="3189"/>
                </a:lnSpc>
                <a:buFont typeface="Arial"/>
                <a:buChar char="•"/>
              </a:pPr>
              <a:r>
                <a:rPr lang="en-US" sz="2453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Xác định hạ tầng mạng/máy chủ hiện có.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3068866"/>
              <a:ext cx="11014665" cy="821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73"/>
                </a:lnSpc>
              </a:pPr>
              <a:r>
                <a:rPr lang="en-US" sz="3902" b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Mục đích: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055214"/>
              <a:ext cx="11014665" cy="1591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9654" lvl="1" indent="-264827" algn="l">
                <a:lnSpc>
                  <a:spcPts val="3189"/>
                </a:lnSpc>
                <a:buFont typeface="Arial"/>
                <a:buChar char="•"/>
              </a:pPr>
              <a:r>
                <a:rPr lang="en-US" sz="2453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Văn phòng, cơ sở vật chất, số lượng nhân sự.</a:t>
              </a:r>
            </a:p>
            <a:p>
              <a:pPr marL="529654" lvl="1" indent="-264827" algn="l">
                <a:lnSpc>
                  <a:spcPts val="3189"/>
                </a:lnSpc>
                <a:buFont typeface="Arial"/>
                <a:buChar char="•"/>
              </a:pPr>
              <a:r>
                <a:rPr lang="en-US" sz="2453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Văn hóa làm việc: Nghiêm túc hay thoải mái? Giờ giấc ra sao?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1014665" cy="821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73"/>
                </a:lnSpc>
              </a:pPr>
              <a:r>
                <a:rPr lang="en-US" sz="3902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Quan </a:t>
              </a:r>
              <a:r>
                <a:rPr lang="en-US" sz="3902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sát</a:t>
              </a:r>
              <a:r>
                <a:rPr lang="en-US" sz="3902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3902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ngoại</a:t>
              </a:r>
              <a:r>
                <a:rPr lang="en-US" sz="3902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3902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quan</a:t>
              </a:r>
              <a:r>
                <a:rPr lang="en-US" sz="3902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: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4536975"/>
            <a:ext cx="15795020" cy="4507970"/>
            <a:chOff x="0" y="0"/>
            <a:chExt cx="5762066" cy="16445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1644520"/>
            </a:xfrm>
            <a:custGeom>
              <a:avLst/>
              <a:gdLst/>
              <a:ahLst/>
              <a:cxnLst/>
              <a:rect l="l" t="t" r="r" b="b"/>
              <a:pathLst>
                <a:path w="5762066" h="1644520">
                  <a:moveTo>
                    <a:pt x="0" y="0"/>
                  </a:moveTo>
                  <a:lnTo>
                    <a:pt x="5762066" y="0"/>
                  </a:lnTo>
                  <a:lnTo>
                    <a:pt x="5762066" y="1644520"/>
                  </a:lnTo>
                  <a:lnTo>
                    <a:pt x="0" y="16445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3535020"/>
            <a:chOff x="0" y="0"/>
            <a:chExt cx="5762066" cy="12895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128958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4972495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5533751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1" y="1961966"/>
                </a:lnTo>
                <a:lnTo>
                  <a:pt x="553375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2463177" y="8277317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0" y="0"/>
                </a:moveTo>
                <a:lnTo>
                  <a:pt x="5533751" y="0"/>
                </a:lnTo>
                <a:lnTo>
                  <a:pt x="5533751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7374448" y="9044945"/>
            <a:ext cx="3539104" cy="617207"/>
            <a:chOff x="0" y="0"/>
            <a:chExt cx="4718805" cy="82294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291075" cy="225159"/>
              </a:xfrm>
              <a:custGeom>
                <a:avLst/>
                <a:gdLst/>
                <a:ahLst/>
                <a:cxnLst/>
                <a:rect l="l" t="t" r="r" b="b"/>
                <a:pathLst>
                  <a:path w="1291075" h="225159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07158" y="226475"/>
              <a:ext cx="4104490" cy="408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4"/>
                </a:lnSpc>
              </a:pPr>
              <a:r>
                <a:rPr lang="en-US" sz="1824" u="sng">
                  <a:solidFill>
                    <a:srgbClr val="003EA8"/>
                  </a:solidFill>
                  <a:latin typeface="Cabin"/>
                  <a:ea typeface="Cabin"/>
                  <a:cs typeface="Cabin"/>
                  <a:sym typeface="Cabin"/>
                  <a:hlinkClick r:id="rId7" action="ppaction://hlinksldjump"/>
                </a:rPr>
                <a:t>Quay lại Trang Chương trình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6793505" y="374230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009650" y="128171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894691" y="408626"/>
            <a:ext cx="6898814" cy="3966818"/>
          </a:xfrm>
          <a:custGeom>
            <a:avLst/>
            <a:gdLst/>
            <a:ahLst/>
            <a:cxnLst/>
            <a:rect l="l" t="t" r="r" b="b"/>
            <a:pathLst>
              <a:path w="6898814" h="3966818">
                <a:moveTo>
                  <a:pt x="0" y="0"/>
                </a:moveTo>
                <a:lnTo>
                  <a:pt x="6898814" y="0"/>
                </a:lnTo>
                <a:lnTo>
                  <a:pt x="6898814" y="3966819"/>
                </a:lnTo>
                <a:lnTo>
                  <a:pt x="0" y="39668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671564" y="4956100"/>
            <a:ext cx="16772301" cy="395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Nguyên </a:t>
            </a:r>
            <a:r>
              <a:rPr lang="en-US" sz="3000" b="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tắc</a:t>
            </a:r>
            <a:r>
              <a:rPr lang="en-US" sz="3000" b="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vàng</a:t>
            </a:r>
            <a:r>
              <a:rPr lang="en-US" sz="3000" b="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:</a:t>
            </a:r>
          </a:p>
          <a:p>
            <a:pPr algn="l">
              <a:lnSpc>
                <a:spcPts val="3900"/>
              </a:lnSpc>
            </a:pP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Tập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trung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vào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nghiệp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vụ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(Business Logic),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tránh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dùng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từ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ngữ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kỹ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thuật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(Code, Database, </a:t>
            </a:r>
          </a:p>
          <a:p>
            <a:pPr algn="l">
              <a:lnSpc>
                <a:spcPts val="3900"/>
              </a:lnSpc>
            </a:pP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API...).</a:t>
            </a:r>
          </a:p>
          <a:p>
            <a:pPr algn="l">
              <a:lnSpc>
                <a:spcPts val="3900"/>
              </a:lnSpc>
            </a:pPr>
            <a:r>
              <a:rPr lang="en-US" sz="3000" b="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Nội</a:t>
            </a:r>
            <a:r>
              <a:rPr lang="en-US" sz="3000" b="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dung </a:t>
            </a:r>
            <a:r>
              <a:rPr lang="en-US" sz="3000" b="1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hỏi</a:t>
            </a:r>
            <a:r>
              <a:rPr lang="en-US" sz="3000" b="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:</a:t>
            </a:r>
          </a:p>
          <a:p>
            <a:pPr algn="l">
              <a:lnSpc>
                <a:spcPts val="3900"/>
              </a:lnSpc>
            </a:pP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Quy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trình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làm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việc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hiện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tại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(Workflow).</a:t>
            </a:r>
          </a:p>
          <a:p>
            <a:pPr algn="l">
              <a:lnSpc>
                <a:spcPts val="3900"/>
              </a:lnSpc>
            </a:pP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Các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biểu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mẫu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báo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cáo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đang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sử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dụng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algn="l">
              <a:lnSpc>
                <a:spcPts val="3900"/>
              </a:lnSpc>
            </a:pP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Những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điểm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họ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đang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thấy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bất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tiện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nhất</a:t>
            </a:r>
            <a:r>
              <a:rPr lang="en-US" sz="30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(Pain points).</a:t>
            </a:r>
          </a:p>
          <a:p>
            <a:pPr algn="l">
              <a:lnSpc>
                <a:spcPts val="3900"/>
              </a:lnSpc>
            </a:pPr>
            <a:endParaRPr lang="en-US" sz="3000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15699" y="914400"/>
            <a:ext cx="7845355" cy="2630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24"/>
              </a:lnSpc>
            </a:pPr>
            <a:r>
              <a:rPr lang="en-US" sz="7796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Bước</a:t>
            </a:r>
            <a:r>
              <a:rPr lang="en-US" sz="7796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3 - </a:t>
            </a:r>
            <a:r>
              <a:rPr lang="en-US" sz="7796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Phỏng</a:t>
            </a:r>
            <a:r>
              <a:rPr lang="en-US" sz="7796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7796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vấn</a:t>
            </a:r>
            <a:r>
              <a:rPr lang="en-US" sz="7796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&amp; </a:t>
            </a:r>
            <a:r>
              <a:rPr lang="en-US" sz="7796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Hỏi</a:t>
            </a:r>
            <a:r>
              <a:rPr lang="en-US" sz="7796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7796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đáp</a:t>
            </a:r>
            <a:endParaRPr lang="en-US" sz="7796" b="1" dirty="0">
              <a:solidFill>
                <a:srgbClr val="003EA8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06806" y="1139236"/>
            <a:ext cx="14559342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PHẦN 3: THÁCH THỨC (TRỌNG TÂM)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05048" y="2790114"/>
            <a:ext cx="14823510" cy="7159690"/>
            <a:chOff x="0" y="0"/>
            <a:chExt cx="4364076" cy="21078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64076" cy="2107829"/>
            </a:xfrm>
            <a:custGeom>
              <a:avLst/>
              <a:gdLst/>
              <a:ahLst/>
              <a:cxnLst/>
              <a:rect l="l" t="t" r="r" b="b"/>
              <a:pathLst>
                <a:path w="4364076" h="2107829">
                  <a:moveTo>
                    <a:pt x="0" y="0"/>
                  </a:moveTo>
                  <a:lnTo>
                    <a:pt x="4364076" y="0"/>
                  </a:lnTo>
                  <a:lnTo>
                    <a:pt x="4364076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3783214" y="2952005"/>
            <a:ext cx="10929504" cy="6835908"/>
          </a:xfrm>
          <a:custGeom>
            <a:avLst/>
            <a:gdLst/>
            <a:ahLst/>
            <a:cxnLst/>
            <a:rect l="l" t="t" r="r" b="b"/>
            <a:pathLst>
              <a:path w="10929504" h="6835908">
                <a:moveTo>
                  <a:pt x="0" y="0"/>
                </a:moveTo>
                <a:lnTo>
                  <a:pt x="10929503" y="0"/>
                </a:lnTo>
                <a:lnTo>
                  <a:pt x="10929503" y="6835908"/>
                </a:lnTo>
                <a:lnTo>
                  <a:pt x="0" y="6835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45245" cy="1906519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20362" y="2915205"/>
            <a:ext cx="6938938" cy="5768744"/>
            <a:chOff x="0" y="0"/>
            <a:chExt cx="2531343" cy="2104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31343" cy="2104453"/>
            </a:xfrm>
            <a:custGeom>
              <a:avLst/>
              <a:gdLst/>
              <a:ahLst/>
              <a:cxnLst/>
              <a:rect l="l" t="t" r="r" b="b"/>
              <a:pathLst>
                <a:path w="2531343" h="2104453">
                  <a:moveTo>
                    <a:pt x="0" y="0"/>
                  </a:moveTo>
                  <a:lnTo>
                    <a:pt x="2531343" y="0"/>
                  </a:lnTo>
                  <a:lnTo>
                    <a:pt x="2531343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5970" y="2894432"/>
            <a:ext cx="8672837" cy="5985856"/>
            <a:chOff x="0" y="0"/>
            <a:chExt cx="3049118" cy="21044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118" cy="2104453"/>
            </a:xfrm>
            <a:custGeom>
              <a:avLst/>
              <a:gdLst/>
              <a:ahLst/>
              <a:cxnLst/>
              <a:rect l="l" t="t" r="r" b="b"/>
              <a:pathLst>
                <a:path w="3049118" h="2104453">
                  <a:moveTo>
                    <a:pt x="0" y="0"/>
                  </a:moveTo>
                  <a:lnTo>
                    <a:pt x="3049118" y="0"/>
                  </a:lnTo>
                  <a:lnTo>
                    <a:pt x="3049118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rot="-203414">
            <a:off x="16137868" y="4585735"/>
            <a:ext cx="417336" cy="598331"/>
          </a:xfrm>
          <a:custGeom>
            <a:avLst/>
            <a:gdLst/>
            <a:ahLst/>
            <a:cxnLst/>
            <a:rect l="l" t="t" r="r" b="b"/>
            <a:pathLst>
              <a:path w="417336" h="598331">
                <a:moveTo>
                  <a:pt x="0" y="0"/>
                </a:moveTo>
                <a:lnTo>
                  <a:pt x="417336" y="0"/>
                </a:lnTo>
                <a:lnTo>
                  <a:pt x="417336" y="598330"/>
                </a:lnTo>
                <a:lnTo>
                  <a:pt x="0" y="598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933022"/>
            <a:ext cx="1600420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Khó</a:t>
            </a:r>
            <a:r>
              <a:rPr lang="en-US" sz="72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72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khăn</a:t>
            </a:r>
            <a:r>
              <a:rPr lang="en-US" sz="72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1 - </a:t>
            </a:r>
            <a:r>
              <a:rPr lang="en-US" sz="72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Rào</a:t>
            </a:r>
            <a:r>
              <a:rPr lang="en-US" sz="72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72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cản</a:t>
            </a:r>
            <a:r>
              <a:rPr lang="en-US" sz="72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72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Nghiệp</a:t>
            </a:r>
            <a:r>
              <a:rPr lang="en-US" sz="7200" b="1" dirty="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7200" b="1" dirty="0" err="1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vụ</a:t>
            </a:r>
            <a:endParaRPr lang="en-US" sz="7200" b="1" dirty="0">
              <a:solidFill>
                <a:srgbClr val="003EA8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203414">
            <a:off x="11489227" y="4583034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5"/>
                </a:lnTo>
                <a:lnTo>
                  <a:pt x="0" y="461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895970" y="9044945"/>
            <a:ext cx="3539104" cy="617207"/>
            <a:chOff x="0" y="0"/>
            <a:chExt cx="4718805" cy="82294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1075" cy="225159"/>
              </a:xfrm>
              <a:custGeom>
                <a:avLst/>
                <a:gdLst/>
                <a:ahLst/>
                <a:cxnLst/>
                <a:rect l="l" t="t" r="r" b="b"/>
                <a:pathLst>
                  <a:path w="1291075" h="225159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07158" y="226475"/>
              <a:ext cx="4104490" cy="408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4"/>
                </a:lnSpc>
              </a:pPr>
              <a:r>
                <a:rPr lang="en-US" sz="1824" u="sng">
                  <a:solidFill>
                    <a:srgbClr val="003EA8"/>
                  </a:solidFill>
                  <a:latin typeface="Cabin"/>
                  <a:ea typeface="Cabin"/>
                  <a:cs typeface="Cabin"/>
                  <a:sym typeface="Cabin"/>
                  <a:hlinkClick r:id="rId7" action="ppaction://hlinksldjump"/>
                </a:rPr>
                <a:t>Quay lại Trang Chương trình</a:t>
              </a:r>
            </a:p>
          </p:txBody>
        </p:sp>
      </p:grpSp>
      <p:sp>
        <p:nvSpPr>
          <p:cNvPr id="21" name="Freeform 21"/>
          <p:cNvSpPr/>
          <p:nvPr/>
        </p:nvSpPr>
        <p:spPr>
          <a:xfrm rot="-278358">
            <a:off x="12629574" y="8335327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0274642" y="3225888"/>
            <a:ext cx="6984658" cy="5012092"/>
          </a:xfrm>
          <a:custGeom>
            <a:avLst/>
            <a:gdLst/>
            <a:ahLst/>
            <a:cxnLst/>
            <a:rect l="l" t="t" r="r" b="b"/>
            <a:pathLst>
              <a:path w="6984658" h="5012092">
                <a:moveTo>
                  <a:pt x="0" y="0"/>
                </a:moveTo>
                <a:lnTo>
                  <a:pt x="6984658" y="0"/>
                </a:lnTo>
                <a:lnTo>
                  <a:pt x="6984658" y="5012093"/>
                </a:lnTo>
                <a:lnTo>
                  <a:pt x="0" y="50120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202" r="-389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040935" y="3536739"/>
            <a:ext cx="8928919" cy="4733556"/>
            <a:chOff x="0" y="0"/>
            <a:chExt cx="11905225" cy="631140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4582745"/>
              <a:ext cx="11905225" cy="1728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2478" lvl="1" indent="-286239" algn="l">
                <a:lnSpc>
                  <a:spcPts val="3447"/>
                </a:lnSpc>
                <a:buFont typeface="Arial"/>
                <a:buChar char="•"/>
              </a:pPr>
              <a:r>
                <a:rPr lang="en-US" sz="265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Hiểu sai logic -&gt; Code sai tính năng.</a:t>
              </a:r>
            </a:p>
            <a:p>
              <a:pPr marL="572478" lvl="1" indent="-286239" algn="l">
                <a:lnSpc>
                  <a:spcPts val="3447"/>
                </a:lnSpc>
                <a:buFont typeface="Arial"/>
                <a:buChar char="•"/>
              </a:pPr>
              <a:r>
                <a:rPr lang="en-US" sz="265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Giải pháp: Cần có BA (Business Analyst) hoặc tự trang bị kiến thức nền tảng trước khi đi.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3412099"/>
              <a:ext cx="11905225" cy="885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83"/>
                </a:lnSpc>
              </a:pPr>
              <a:r>
                <a:rPr lang="en-US" sz="4218" b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Hậu quả: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59451"/>
              <a:ext cx="11905225" cy="1793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5814" lvl="1" indent="-297907" algn="l">
                <a:lnSpc>
                  <a:spcPts val="3587"/>
                </a:lnSpc>
                <a:buFont typeface="Arial"/>
                <a:buChar char="•"/>
              </a:pPr>
              <a:r>
                <a:rPr lang="en-US" sz="2759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Dân IT phải làm phần mềm cho các ngành lạ: Kế toán, Bất động sản, May mặc, Vận tải...</a:t>
              </a:r>
            </a:p>
            <a:p>
              <a:pPr marL="595814" lvl="1" indent="-297907" algn="l">
                <a:lnSpc>
                  <a:spcPts val="3587"/>
                </a:lnSpc>
                <a:buFont typeface="Arial"/>
                <a:buChar char="•"/>
              </a:pPr>
              <a:r>
                <a:rPr lang="en-US" sz="2759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Không hiểu các thuật ngữ chuyên ngành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1905225" cy="921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24"/>
                </a:lnSpc>
              </a:pPr>
              <a:r>
                <a:rPr lang="en-US" sz="4326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Vấn</a:t>
              </a:r>
              <a:r>
                <a:rPr lang="en-US" sz="4326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4326" b="1" dirty="0" err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đề</a:t>
              </a:r>
              <a:r>
                <a:rPr lang="en-US" sz="4326" b="1" dirty="0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: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1087</Words>
  <Application>Microsoft Office PowerPoint</Application>
  <PresentationFormat>Custom</PresentationFormat>
  <Paragraphs>112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Cabin Bold</vt:lpstr>
      <vt:lpstr>Muli Bold</vt:lpstr>
      <vt:lpstr>Calibri</vt:lpstr>
      <vt:lpstr>Cabin</vt:lpstr>
      <vt:lpstr>Muli</vt:lpstr>
      <vt:lpstr>Arial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trị</dc:title>
  <cp:lastModifiedBy>Nguyen Tat Le Huy 20235109</cp:lastModifiedBy>
  <cp:revision>2</cp:revision>
  <dcterms:created xsi:type="dcterms:W3CDTF">2006-08-16T00:00:00Z</dcterms:created>
  <dcterms:modified xsi:type="dcterms:W3CDTF">2025-12-11T12:14:03Z</dcterms:modified>
  <dc:identifier>DAG6EXI41Xw</dc:identifier>
</cp:coreProperties>
</file>